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75" r:id="rId5"/>
    <p:sldId id="276" r:id="rId6"/>
    <p:sldId id="274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2" r:id="rId20"/>
    <p:sldId id="270" r:id="rId21"/>
    <p:sldId id="27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002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3B678-F6ED-475F-A025-11A1FBF476C4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086A0-1AB7-420D-BDF0-1E9C1B77B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557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3B678-F6ED-475F-A025-11A1FBF476C4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086A0-1AB7-420D-BDF0-1E9C1B77B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045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3B678-F6ED-475F-A025-11A1FBF476C4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086A0-1AB7-420D-BDF0-1E9C1B77B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003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3B678-F6ED-475F-A025-11A1FBF476C4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086A0-1AB7-420D-BDF0-1E9C1B77B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194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3B678-F6ED-475F-A025-11A1FBF476C4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086A0-1AB7-420D-BDF0-1E9C1B77B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024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3B678-F6ED-475F-A025-11A1FBF476C4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086A0-1AB7-420D-BDF0-1E9C1B77B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066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3B678-F6ED-475F-A025-11A1FBF476C4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086A0-1AB7-420D-BDF0-1E9C1B77B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591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3B678-F6ED-475F-A025-11A1FBF476C4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086A0-1AB7-420D-BDF0-1E9C1B77B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04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3B678-F6ED-475F-A025-11A1FBF476C4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086A0-1AB7-420D-BDF0-1E9C1B77B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567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3B678-F6ED-475F-A025-11A1FBF476C4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086A0-1AB7-420D-BDF0-1E9C1B77B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583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3B678-F6ED-475F-A025-11A1FBF476C4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086A0-1AB7-420D-BDF0-1E9C1B77B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889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3B678-F6ED-475F-A025-11A1FBF476C4}" type="datetimeFigureOut">
              <a:rPr lang="en-US" smtClean="0"/>
              <a:t>6/24/2014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086A0-1AB7-420D-BDF0-1E9C1B77B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394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980728"/>
            <a:ext cx="2751074" cy="646331"/>
          </a:xfrm>
          <a:prstGeom prst="rect">
            <a:avLst/>
          </a:prstGeom>
          <a:noFill/>
          <a:ln w="127000">
            <a:solidFill>
              <a:schemeClr val="tx1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fa-IR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itchFamily="2" charset="-78"/>
              </a:rPr>
              <a:t>غرفه ی شماره 1</a:t>
            </a:r>
            <a:endParaRPr lang="en-US" sz="36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itchFamily="2" charset="-78"/>
            </a:endParaRPr>
          </a:p>
        </p:txBody>
      </p:sp>
      <p:pic>
        <p:nvPicPr>
          <p:cNvPr id="1026" name="Picture 2" descr="D:\دسکتاپ فروردین93\Fatemie\fatemiyyeh_banner_by_islamicwallper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501585"/>
            <a:ext cx="5942831" cy="3642716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  <a:extLst/>
        </p:spPr>
      </p:pic>
      <p:sp>
        <p:nvSpPr>
          <p:cNvPr id="2" name="TextBox 1"/>
          <p:cNvSpPr txBox="1"/>
          <p:nvPr/>
        </p:nvSpPr>
        <p:spPr>
          <a:xfrm>
            <a:off x="1062170" y="260648"/>
            <a:ext cx="2624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>
                <a:solidFill>
                  <a:schemeClr val="bg1"/>
                </a:solidFill>
                <a:cs typeface="Badr" pitchFamily="2" charset="-78"/>
              </a:rPr>
              <a:t> آجرک الله یا صاحب العصر و الزمان</a:t>
            </a:r>
            <a:endParaRPr lang="en-US" dirty="0">
              <a:solidFill>
                <a:schemeClr val="bg1"/>
              </a:solidFill>
              <a:cs typeface="Bad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29720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1769995"/>
            <a:ext cx="2348720" cy="461665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a-IR" sz="2400" dirty="0">
                <a:solidFill>
                  <a:schemeClr val="accent5">
                    <a:lumMod val="40000"/>
                    <a:lumOff val="60000"/>
                  </a:schemeClr>
                </a:solidFill>
                <a:cs typeface="B Titr" pitchFamily="2" charset="-78"/>
              </a:rPr>
              <a:t>هرکس رسالتی دارد</a:t>
            </a:r>
            <a:endParaRPr lang="en-US" sz="2400" dirty="0">
              <a:solidFill>
                <a:schemeClr val="accent5">
                  <a:lumMod val="40000"/>
                  <a:lumOff val="60000"/>
                </a:schemeClr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43698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67845" y="1484784"/>
            <a:ext cx="6340197" cy="473206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rtl="1">
              <a:lnSpc>
                <a:spcPct val="150000"/>
              </a:lnSpc>
            </a:pPr>
            <a:r>
              <a:rPr lang="fa-IR" dirty="0">
                <a:solidFill>
                  <a:schemeClr val="accent5">
                    <a:lumMod val="40000"/>
                    <a:lumOff val="60000"/>
                  </a:schemeClr>
                </a:solidFill>
                <a:cs typeface="B Titr" pitchFamily="2" charset="-78"/>
              </a:rPr>
              <a:t>إِنَّما يُريدُ اللَّهُ لِيُذْهِبَ عَنْكُمُ الرِّجْسَ أَهْلَ الْبَيْتِ وَ يُطَهِّرَكُمْ تَطْهيراً (33/ احزاب)</a:t>
            </a:r>
            <a:endParaRPr lang="en-US" dirty="0">
              <a:solidFill>
                <a:schemeClr val="accent5">
                  <a:lumMod val="40000"/>
                  <a:lumOff val="60000"/>
                </a:schemeClr>
              </a:solidFill>
              <a:cs typeface="B Titr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7691" y="3356992"/>
            <a:ext cx="6704078" cy="1169551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1600" dirty="0">
                <a:solidFill>
                  <a:schemeClr val="accent5">
                    <a:lumMod val="40000"/>
                    <a:lumOff val="60000"/>
                  </a:schemeClr>
                </a:solidFill>
                <a:cs typeface="B Titr" pitchFamily="2" charset="-78"/>
              </a:rPr>
              <a:t> جز اين نيست كه همواره خدا مى‏خواهد هرگونه پليدى را از شما اهل بيت </a:t>
            </a:r>
            <a:endParaRPr lang="fa-IR" sz="1600" dirty="0" smtClean="0">
              <a:solidFill>
                <a:schemeClr val="accent5">
                  <a:lumMod val="40000"/>
                  <a:lumOff val="60000"/>
                </a:schemeClr>
              </a:solidFill>
              <a:cs typeface="B Titr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1600" dirty="0" smtClean="0">
                <a:solidFill>
                  <a:schemeClr val="accent5">
                    <a:lumMod val="40000"/>
                    <a:lumOff val="60000"/>
                  </a:schemeClr>
                </a:solidFill>
                <a:cs typeface="B Titr" pitchFamily="2" charset="-78"/>
              </a:rPr>
              <a:t>[</a:t>
            </a:r>
            <a:r>
              <a:rPr lang="fa-IR" sz="1600" dirty="0">
                <a:solidFill>
                  <a:schemeClr val="accent5">
                    <a:lumMod val="40000"/>
                    <a:lumOff val="60000"/>
                  </a:schemeClr>
                </a:solidFill>
                <a:cs typeface="B Titr" pitchFamily="2" charset="-78"/>
              </a:rPr>
              <a:t>كه به روايت شيعه و سنى محمّد، على، فاطمه، حسن و حسين عليهم‏السلام‏اند] برطرف نمايد، </a:t>
            </a:r>
            <a:endParaRPr lang="fa-IR" sz="1600" dirty="0" smtClean="0">
              <a:solidFill>
                <a:schemeClr val="accent5">
                  <a:lumMod val="40000"/>
                  <a:lumOff val="60000"/>
                </a:schemeClr>
              </a:solidFill>
              <a:cs typeface="B Titr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1600" dirty="0" smtClean="0">
                <a:solidFill>
                  <a:schemeClr val="accent5">
                    <a:lumMod val="40000"/>
                    <a:lumOff val="60000"/>
                  </a:schemeClr>
                </a:solidFill>
                <a:cs typeface="B Titr" pitchFamily="2" charset="-78"/>
              </a:rPr>
              <a:t>و </a:t>
            </a:r>
            <a:r>
              <a:rPr lang="fa-IR" sz="1600" dirty="0">
                <a:solidFill>
                  <a:schemeClr val="accent5">
                    <a:lumMod val="40000"/>
                    <a:lumOff val="60000"/>
                  </a:schemeClr>
                </a:solidFill>
                <a:cs typeface="B Titr" pitchFamily="2" charset="-78"/>
              </a:rPr>
              <a:t>شما را چنان كه شايسته است [از همه گناهان و معاصى‏] پاك و پاكيزه گرداند</a:t>
            </a:r>
            <a:endParaRPr lang="en-US" sz="1600" dirty="0">
              <a:solidFill>
                <a:schemeClr val="accent5">
                  <a:lumMod val="40000"/>
                  <a:lumOff val="60000"/>
                </a:schemeClr>
              </a:solidFill>
              <a:cs typeface="B Titr" pitchFamily="2" charset="-78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407512" y="2204864"/>
            <a:ext cx="0" cy="864096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9653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5530" y="4653136"/>
            <a:ext cx="7281160" cy="369332"/>
          </a:xfrm>
          <a:prstGeom prst="rect">
            <a:avLst/>
          </a:prstGeom>
          <a:noFill/>
          <a:ln w="76200">
            <a:solidFill>
              <a:schemeClr val="accent6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rtl="1"/>
            <a:r>
              <a:rPr lang="fa-IR" dirty="0">
                <a:solidFill>
                  <a:schemeClr val="accent5">
                    <a:lumMod val="40000"/>
                    <a:lumOff val="60000"/>
                  </a:schemeClr>
                </a:solidFill>
                <a:cs typeface="B Titr" pitchFamily="2" charset="-78"/>
              </a:rPr>
              <a:t>حضرت زهرا سلام الله علیها </a:t>
            </a:r>
            <a:r>
              <a:rPr lang="fa-IR" dirty="0">
                <a:solidFill>
                  <a:srgbClr val="C00000"/>
                </a:solidFill>
                <a:cs typeface="B Titr" pitchFamily="2" charset="-78"/>
              </a:rPr>
              <a:t>ماموریت</a:t>
            </a:r>
            <a:r>
              <a:rPr lang="fa-IR" dirty="0">
                <a:solidFill>
                  <a:schemeClr val="accent5">
                    <a:lumMod val="40000"/>
                    <a:lumOff val="60000"/>
                  </a:schemeClr>
                </a:solidFill>
                <a:cs typeface="B Titr" pitchFamily="2" charset="-78"/>
              </a:rPr>
              <a:t> خویش را در </a:t>
            </a:r>
            <a:r>
              <a:rPr lang="fa-IR" dirty="0">
                <a:solidFill>
                  <a:srgbClr val="C00000"/>
                </a:solidFill>
                <a:cs typeface="B Titr" pitchFamily="2" charset="-78"/>
              </a:rPr>
              <a:t>دفاع از امام زمان </a:t>
            </a:r>
            <a:r>
              <a:rPr lang="fa-IR" dirty="0">
                <a:solidFill>
                  <a:schemeClr val="accent5">
                    <a:lumMod val="40000"/>
                    <a:lumOff val="60000"/>
                  </a:schemeClr>
                </a:solidFill>
                <a:cs typeface="B Titr" pitchFamily="2" charset="-78"/>
              </a:rPr>
              <a:t>خودشان می دیدند.</a:t>
            </a:r>
            <a:endParaRPr lang="en-US" dirty="0">
              <a:solidFill>
                <a:schemeClr val="accent5">
                  <a:lumMod val="40000"/>
                  <a:lumOff val="60000"/>
                </a:schemeClr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6454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3212976"/>
            <a:ext cx="8307082" cy="21698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dirty="0">
                <a:solidFill>
                  <a:schemeClr val="accent5">
                    <a:lumMod val="40000"/>
                    <a:lumOff val="60000"/>
                  </a:schemeClr>
                </a:solidFill>
                <a:cs typeface="B Titr" pitchFamily="2" charset="-78"/>
              </a:rPr>
              <a:t>"اما دخترت بعد از تو مظلوم واقع مى‏شود، حق او را غصب مى‏كنند (يعنى باغ‏ فدك‏ را از او مى‏گيرند) </a:t>
            </a:r>
            <a:endParaRPr lang="fa-IR" dirty="0" smtClean="0">
              <a:solidFill>
                <a:schemeClr val="accent5">
                  <a:lumMod val="40000"/>
                  <a:lumOff val="60000"/>
                </a:schemeClr>
              </a:solidFill>
              <a:cs typeface="B Titr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dirty="0" smtClean="0">
                <a:solidFill>
                  <a:schemeClr val="accent5">
                    <a:lumMod val="40000"/>
                    <a:lumOff val="60000"/>
                  </a:schemeClr>
                </a:solidFill>
                <a:cs typeface="B Titr" pitchFamily="2" charset="-78"/>
              </a:rPr>
              <a:t>و </a:t>
            </a:r>
            <a:r>
              <a:rPr lang="fa-IR" dirty="0">
                <a:solidFill>
                  <a:srgbClr val="C00000"/>
                </a:solidFill>
                <a:cs typeface="B Titr" pitchFamily="2" charset="-78"/>
              </a:rPr>
              <a:t>در حال حاملگى او را </a:t>
            </a:r>
            <a:r>
              <a:rPr lang="fa-IR" u="sng" dirty="0">
                <a:solidFill>
                  <a:srgbClr val="C00000"/>
                </a:solidFill>
                <a:cs typeface="B Titr" pitchFamily="2" charset="-78"/>
              </a:rPr>
              <a:t>مورد ضرب</a:t>
            </a:r>
            <a:r>
              <a:rPr lang="fa-IR" dirty="0">
                <a:solidFill>
                  <a:srgbClr val="C00000"/>
                </a:solidFill>
                <a:cs typeface="B Titr" pitchFamily="2" charset="-78"/>
              </a:rPr>
              <a:t> قرار مى‏</a:t>
            </a:r>
            <a:r>
              <a:rPr lang="fa-IR" dirty="0" smtClean="0">
                <a:solidFill>
                  <a:srgbClr val="C00000"/>
                </a:solidFill>
                <a:cs typeface="B Titr" pitchFamily="2" charset="-78"/>
              </a:rPr>
              <a:t>دهند</a:t>
            </a:r>
          </a:p>
          <a:p>
            <a:pPr algn="ctr" rtl="1">
              <a:lnSpc>
                <a:spcPct val="150000"/>
              </a:lnSpc>
            </a:pPr>
            <a:r>
              <a:rPr lang="fa-IR" dirty="0" smtClean="0">
                <a:solidFill>
                  <a:schemeClr val="accent5">
                    <a:lumMod val="40000"/>
                    <a:lumOff val="60000"/>
                  </a:schemeClr>
                </a:solidFill>
                <a:cs typeface="B Titr" pitchFamily="2" charset="-78"/>
              </a:rPr>
              <a:t> </a:t>
            </a:r>
            <a:r>
              <a:rPr lang="fa-IR" dirty="0">
                <a:solidFill>
                  <a:schemeClr val="accent5">
                    <a:lumMod val="40000"/>
                    <a:lumOff val="60000"/>
                  </a:schemeClr>
                </a:solidFill>
                <a:cs typeface="B Titr" pitchFamily="2" charset="-78"/>
              </a:rPr>
              <a:t>و بدون اجازه به خانه او داخل مى‏شوند و بعد هم به وى اهانت مى‏كنند و بد مى‏گويند، </a:t>
            </a:r>
            <a:endParaRPr lang="fa-IR" dirty="0" smtClean="0">
              <a:solidFill>
                <a:schemeClr val="accent5">
                  <a:lumMod val="40000"/>
                  <a:lumOff val="60000"/>
                </a:schemeClr>
              </a:solidFill>
              <a:cs typeface="B Titr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dirty="0" smtClean="0">
                <a:solidFill>
                  <a:schemeClr val="accent5">
                    <a:lumMod val="40000"/>
                    <a:lumOff val="60000"/>
                  </a:schemeClr>
                </a:solidFill>
                <a:cs typeface="B Titr" pitchFamily="2" charset="-78"/>
              </a:rPr>
              <a:t>بعد </a:t>
            </a:r>
            <a:r>
              <a:rPr lang="fa-IR" dirty="0">
                <a:solidFill>
                  <a:schemeClr val="accent5">
                    <a:lumMod val="40000"/>
                    <a:lumOff val="60000"/>
                  </a:schemeClr>
                </a:solidFill>
                <a:cs typeface="B Titr" pitchFamily="2" charset="-78"/>
              </a:rPr>
              <a:t>هم آنچه را كه در شكمش بوده سقط مى‏كند و </a:t>
            </a:r>
            <a:r>
              <a:rPr lang="fa-IR" dirty="0">
                <a:solidFill>
                  <a:srgbClr val="C00000"/>
                </a:solidFill>
                <a:cs typeface="B Titr" pitchFamily="2" charset="-78"/>
              </a:rPr>
              <a:t>عاقبت هم از </a:t>
            </a:r>
            <a:r>
              <a:rPr lang="fa-IR" u="sng" dirty="0">
                <a:solidFill>
                  <a:srgbClr val="C00000"/>
                </a:solidFill>
                <a:cs typeface="B Titr" pitchFamily="2" charset="-78"/>
              </a:rPr>
              <a:t>همين ضرب</a:t>
            </a:r>
            <a:r>
              <a:rPr lang="fa-IR" dirty="0">
                <a:solidFill>
                  <a:srgbClr val="C00000"/>
                </a:solidFill>
                <a:cs typeface="B Titr" pitchFamily="2" charset="-78"/>
              </a:rPr>
              <a:t> مى‏</a:t>
            </a:r>
            <a:r>
              <a:rPr lang="fa-IR" dirty="0" smtClean="0">
                <a:solidFill>
                  <a:srgbClr val="C00000"/>
                </a:solidFill>
                <a:cs typeface="B Titr" pitchFamily="2" charset="-78"/>
              </a:rPr>
              <a:t>ميرد </a:t>
            </a:r>
            <a:r>
              <a:rPr lang="fa-IR" dirty="0" smtClean="0">
                <a:solidFill>
                  <a:schemeClr val="accent5">
                    <a:lumMod val="40000"/>
                    <a:lumOff val="60000"/>
                  </a:schemeClr>
                </a:solidFill>
                <a:cs typeface="B Titr" pitchFamily="2" charset="-78"/>
              </a:rPr>
              <a:t>." (1)</a:t>
            </a:r>
            <a:endParaRPr lang="en-US" dirty="0">
              <a:solidFill>
                <a:schemeClr val="accent5">
                  <a:lumMod val="40000"/>
                  <a:lumOff val="60000"/>
                </a:schemeClr>
              </a:solidFill>
              <a:cs typeface="B Titr" pitchFamily="2" charset="-78"/>
            </a:endParaRPr>
          </a:p>
          <a:p>
            <a:pPr algn="ctr">
              <a:lnSpc>
                <a:spcPct val="150000"/>
              </a:lnSpc>
            </a:pPr>
            <a:r>
              <a:rPr lang="fa-IR" dirty="0">
                <a:solidFill>
                  <a:schemeClr val="accent5">
                    <a:lumMod val="40000"/>
                    <a:lumOff val="60000"/>
                  </a:schemeClr>
                </a:solidFill>
                <a:cs typeface="B Titr" pitchFamily="2" charset="-78"/>
              </a:rPr>
              <a:t> </a:t>
            </a:r>
            <a:endParaRPr lang="en-US" dirty="0">
              <a:solidFill>
                <a:schemeClr val="accent5">
                  <a:lumMod val="40000"/>
                  <a:lumOff val="60000"/>
                </a:schemeClr>
              </a:solidFill>
              <a:cs typeface="B Titr" pitchFamily="2" charset="-78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5364088" y="5661248"/>
            <a:ext cx="3600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734149" y="5685773"/>
            <a:ext cx="506741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Zar" pitchFamily="2" charset="-78"/>
                <a:cs typeface="Zar" pitchFamily="2" charset="-78"/>
              </a:rPr>
              <a:t>1. </a:t>
            </a:r>
            <a:r>
              <a:rPr lang="fa-IR" dirty="0">
                <a:solidFill>
                  <a:srgbClr val="C00000"/>
                </a:solidFill>
                <a:latin typeface="Zar" pitchFamily="2" charset="-78"/>
                <a:cs typeface="Zar" pitchFamily="2" charset="-78"/>
              </a:rPr>
              <a:t>الجواهر السنية في الأحاديث القدسية (كليات حديث قدسى)، ص: 570</a:t>
            </a:r>
            <a:endParaRPr lang="en-US" dirty="0">
              <a:solidFill>
                <a:srgbClr val="C00000"/>
              </a:solidFill>
              <a:latin typeface="Zar" pitchFamily="2" charset="-78"/>
              <a:cs typeface="Zar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47983" y="2620524"/>
            <a:ext cx="2098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dirty="0" smtClean="0">
                <a:solidFill>
                  <a:srgbClr val="FFC000"/>
                </a:solidFill>
                <a:cs typeface="B Titr" pitchFamily="2" charset="-78"/>
              </a:rPr>
              <a:t>خداوند تبارک و تعالی :</a:t>
            </a:r>
            <a:endParaRPr lang="en-US" dirty="0">
              <a:solidFill>
                <a:srgbClr val="FFC000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43055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386" y="3933056"/>
            <a:ext cx="90653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fa-IR" dirty="0">
                <a:solidFill>
                  <a:schemeClr val="accent5">
                    <a:lumMod val="40000"/>
                    <a:lumOff val="60000"/>
                  </a:schemeClr>
                </a:solidFill>
                <a:cs typeface="B Titr" pitchFamily="2" charset="-78"/>
              </a:rPr>
              <a:t>«اى پسر صُهاك‏، قسم به خدايى كه محمّد را به نبوّت كرامت </a:t>
            </a:r>
            <a:r>
              <a:rPr lang="fa-IR" dirty="0" smtClean="0">
                <a:solidFill>
                  <a:schemeClr val="accent5">
                    <a:lumMod val="40000"/>
                    <a:lumOff val="60000"/>
                  </a:schemeClr>
                </a:solidFill>
                <a:cs typeface="B Titr" pitchFamily="2" charset="-78"/>
              </a:rPr>
              <a:t>داد </a:t>
            </a:r>
            <a:r>
              <a:rPr lang="fa-IR" dirty="0" smtClean="0">
                <a:solidFill>
                  <a:srgbClr val="FF0000"/>
                </a:solidFill>
                <a:cs typeface="B Titr" pitchFamily="2" charset="-78"/>
              </a:rPr>
              <a:t>، </a:t>
            </a:r>
            <a:r>
              <a:rPr lang="fa-IR" dirty="0">
                <a:solidFill>
                  <a:srgbClr val="FF0000"/>
                </a:solidFill>
                <a:cs typeface="B Titr" pitchFamily="2" charset="-78"/>
              </a:rPr>
              <a:t>اگر نبود مقدّرى كه از طرف خداوند نوشته شده </a:t>
            </a:r>
            <a:endParaRPr lang="fa-IR" dirty="0" smtClean="0">
              <a:solidFill>
                <a:srgbClr val="FF0000"/>
              </a:solidFill>
              <a:cs typeface="B Titr" pitchFamily="2" charset="-78"/>
            </a:endParaRPr>
          </a:p>
          <a:p>
            <a:pPr algn="ctr" rtl="1"/>
            <a:r>
              <a:rPr lang="fa-IR" dirty="0" smtClean="0">
                <a:solidFill>
                  <a:srgbClr val="FF0000"/>
                </a:solidFill>
                <a:cs typeface="B Titr" pitchFamily="2" charset="-78"/>
              </a:rPr>
              <a:t>مى</a:t>
            </a:r>
            <a:r>
              <a:rPr lang="fa-IR" dirty="0">
                <a:solidFill>
                  <a:srgbClr val="FF0000"/>
                </a:solidFill>
                <a:cs typeface="B Titr" pitchFamily="2" charset="-78"/>
              </a:rPr>
              <a:t>‏فهميدى كه تو نمى‏توانى داخل خانه‏ام شوى</a:t>
            </a:r>
            <a:r>
              <a:rPr lang="fa-IR" dirty="0">
                <a:solidFill>
                  <a:schemeClr val="accent5">
                    <a:lumMod val="40000"/>
                    <a:lumOff val="60000"/>
                  </a:schemeClr>
                </a:solidFill>
                <a:cs typeface="B Titr" pitchFamily="2" charset="-78"/>
              </a:rPr>
              <a:t>»!</a:t>
            </a:r>
            <a:endParaRPr lang="en-US" dirty="0">
              <a:solidFill>
                <a:schemeClr val="accent5">
                  <a:lumMod val="40000"/>
                  <a:lumOff val="60000"/>
                </a:schemeClr>
              </a:solidFill>
              <a:cs typeface="B Titr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88224" y="3253626"/>
            <a:ext cx="2266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>
                <a:solidFill>
                  <a:schemeClr val="accent6">
                    <a:lumMod val="75000"/>
                  </a:schemeClr>
                </a:solidFill>
                <a:cs typeface="B Titr" pitchFamily="2" charset="-78"/>
              </a:rPr>
              <a:t>امیرالمومنین علیه السلام :</a:t>
            </a:r>
            <a:endParaRPr lang="en-US" dirty="0">
              <a:solidFill>
                <a:schemeClr val="accent6">
                  <a:lumMod val="75000"/>
                </a:schemeClr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02648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57875" y="4005064"/>
            <a:ext cx="6181499" cy="1754326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dirty="0">
                <a:solidFill>
                  <a:schemeClr val="accent5">
                    <a:lumMod val="60000"/>
                    <a:lumOff val="40000"/>
                  </a:schemeClr>
                </a:solidFill>
                <a:cs typeface="B Titr" pitchFamily="2" charset="-78"/>
              </a:rPr>
              <a:t>از آنجایی که علم ائمه علیهم السلام بر همه چیز احاطه دارد ، </a:t>
            </a:r>
            <a:endParaRPr lang="fa-IR" dirty="0" smtClean="0">
              <a:solidFill>
                <a:schemeClr val="accent5">
                  <a:lumMod val="60000"/>
                  <a:lumOff val="40000"/>
                </a:schemeClr>
              </a:solidFill>
              <a:cs typeface="B Titr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dirty="0" smtClean="0">
                <a:solidFill>
                  <a:schemeClr val="accent5">
                    <a:lumMod val="60000"/>
                    <a:lumOff val="40000"/>
                  </a:schemeClr>
                </a:solidFill>
                <a:cs typeface="B Titr" pitchFamily="2" charset="-78"/>
              </a:rPr>
              <a:t>چرا </a:t>
            </a:r>
            <a:r>
              <a:rPr lang="fa-IR" dirty="0">
                <a:solidFill>
                  <a:schemeClr val="accent5">
                    <a:lumMod val="60000"/>
                    <a:lumOff val="40000"/>
                  </a:schemeClr>
                </a:solidFill>
                <a:cs typeface="B Titr" pitchFamily="2" charset="-78"/>
              </a:rPr>
              <a:t>با وجود اینکه امیر مومنان علیه السلام </a:t>
            </a:r>
            <a:r>
              <a:rPr lang="fa-IR" dirty="0">
                <a:solidFill>
                  <a:srgbClr val="FF0000"/>
                </a:solidFill>
                <a:cs typeface="B Titr" pitchFamily="2" charset="-78"/>
              </a:rPr>
              <a:t>می دانستند</a:t>
            </a:r>
            <a:r>
              <a:rPr lang="fa-IR" dirty="0">
                <a:solidFill>
                  <a:schemeClr val="accent5">
                    <a:lumMod val="60000"/>
                    <a:lumOff val="40000"/>
                  </a:schemeClr>
                </a:solidFill>
                <a:cs typeface="B Titr" pitchFamily="2" charset="-78"/>
              </a:rPr>
              <a:t> که اتفاقات آن شب ، </a:t>
            </a:r>
            <a:endParaRPr lang="fa-IR" dirty="0" smtClean="0">
              <a:solidFill>
                <a:schemeClr val="accent5">
                  <a:lumMod val="60000"/>
                  <a:lumOff val="40000"/>
                </a:schemeClr>
              </a:solidFill>
              <a:cs typeface="B Titr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dirty="0" smtClean="0">
                <a:solidFill>
                  <a:schemeClr val="accent5">
                    <a:lumMod val="60000"/>
                    <a:lumOff val="40000"/>
                  </a:schemeClr>
                </a:solidFill>
                <a:cs typeface="B Titr" pitchFamily="2" charset="-78"/>
              </a:rPr>
              <a:t>منجر </a:t>
            </a:r>
            <a:r>
              <a:rPr lang="fa-IR" dirty="0">
                <a:solidFill>
                  <a:schemeClr val="accent5">
                    <a:lumMod val="60000"/>
                    <a:lumOff val="40000"/>
                  </a:schemeClr>
                </a:solidFill>
                <a:cs typeface="B Titr" pitchFamily="2" charset="-78"/>
              </a:rPr>
              <a:t>به </a:t>
            </a:r>
            <a:r>
              <a:rPr lang="fa-IR" dirty="0">
                <a:solidFill>
                  <a:srgbClr val="FF0000"/>
                </a:solidFill>
                <a:cs typeface="B Titr" pitchFamily="2" charset="-78"/>
              </a:rPr>
              <a:t>شهادت حضرت زهرا سلام الله علیها </a:t>
            </a:r>
            <a:r>
              <a:rPr lang="fa-IR" dirty="0">
                <a:solidFill>
                  <a:schemeClr val="accent5">
                    <a:lumMod val="60000"/>
                    <a:lumOff val="40000"/>
                  </a:schemeClr>
                </a:solidFill>
                <a:cs typeface="B Titr" pitchFamily="2" charset="-78"/>
              </a:rPr>
              <a:t>می شود ، </a:t>
            </a:r>
            <a:endParaRPr lang="fa-IR" dirty="0" smtClean="0">
              <a:solidFill>
                <a:schemeClr val="accent5">
                  <a:lumMod val="60000"/>
                  <a:lumOff val="40000"/>
                </a:schemeClr>
              </a:solidFill>
              <a:cs typeface="B Titr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dirty="0" smtClean="0">
                <a:solidFill>
                  <a:schemeClr val="accent5">
                    <a:lumMod val="60000"/>
                    <a:lumOff val="40000"/>
                  </a:schemeClr>
                </a:solidFill>
                <a:cs typeface="B Titr" pitchFamily="2" charset="-78"/>
              </a:rPr>
              <a:t>چاره </a:t>
            </a:r>
            <a:r>
              <a:rPr lang="fa-IR" dirty="0">
                <a:solidFill>
                  <a:schemeClr val="accent5">
                    <a:lumMod val="60000"/>
                    <a:lumOff val="40000"/>
                  </a:schemeClr>
                </a:solidFill>
                <a:cs typeface="B Titr" pitchFamily="2" charset="-78"/>
              </a:rPr>
              <a:t>ای نیاندیشیدند و در صدد </a:t>
            </a:r>
            <a:r>
              <a:rPr lang="fa-IR" dirty="0">
                <a:solidFill>
                  <a:srgbClr val="FF0000"/>
                </a:solidFill>
                <a:cs typeface="B Titr" pitchFamily="2" charset="-78"/>
              </a:rPr>
              <a:t>جلوگیری</a:t>
            </a:r>
            <a:r>
              <a:rPr lang="fa-IR" dirty="0">
                <a:solidFill>
                  <a:schemeClr val="accent5">
                    <a:lumMod val="60000"/>
                    <a:lumOff val="40000"/>
                  </a:schemeClr>
                </a:solidFill>
                <a:cs typeface="B Titr" pitchFamily="2" charset="-78"/>
              </a:rPr>
              <a:t> از این امر بر نیامدند؟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  <a:cs typeface="B Titr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57874" y="948402"/>
            <a:ext cx="1888659" cy="461665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fa-IR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cs typeface="B Titr" pitchFamily="2" charset="-78"/>
              </a:rPr>
              <a:t>طرح یک پرسش</a:t>
            </a:r>
            <a:endParaRPr lang="en-US" sz="2400" dirty="0">
              <a:solidFill>
                <a:schemeClr val="accent1">
                  <a:lumMod val="40000"/>
                  <a:lumOff val="60000"/>
                </a:schemeClr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04768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32861" y="508030"/>
            <a:ext cx="1561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>
                <a:solidFill>
                  <a:schemeClr val="accent1">
                    <a:lumMod val="40000"/>
                    <a:lumOff val="60000"/>
                  </a:schemeClr>
                </a:solidFill>
                <a:cs typeface="B Titr" pitchFamily="2" charset="-78"/>
              </a:rPr>
              <a:t>علامه طباطبائی :</a:t>
            </a:r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  <a:cs typeface="B Titr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412776"/>
            <a:ext cx="3717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>
                <a:solidFill>
                  <a:schemeClr val="accent1">
                    <a:lumMod val="40000"/>
                    <a:lumOff val="60000"/>
                  </a:schemeClr>
                </a:solidFill>
                <a:cs typeface="B Titr" pitchFamily="2" charset="-78"/>
              </a:rPr>
              <a:t>ما دو نوع امر داریم.امر </a:t>
            </a:r>
            <a:r>
              <a:rPr lang="fa-IR" dirty="0">
                <a:solidFill>
                  <a:srgbClr val="FF0000"/>
                </a:solidFill>
                <a:cs typeface="B Titr" pitchFamily="2" charset="-78"/>
              </a:rPr>
              <a:t>قطعی</a:t>
            </a:r>
            <a:r>
              <a:rPr lang="fa-IR" dirty="0">
                <a:solidFill>
                  <a:schemeClr val="accent1">
                    <a:lumMod val="40000"/>
                    <a:lumOff val="60000"/>
                  </a:schemeClr>
                </a:solidFill>
                <a:cs typeface="B Titr" pitchFamily="2" charset="-78"/>
              </a:rPr>
              <a:t> و امر </a:t>
            </a:r>
            <a:r>
              <a:rPr lang="fa-IR" dirty="0" smtClean="0">
                <a:solidFill>
                  <a:srgbClr val="FF0000"/>
                </a:solidFill>
                <a:cs typeface="B Titr" pitchFamily="2" charset="-78"/>
              </a:rPr>
              <a:t>شرطی</a:t>
            </a:r>
            <a:r>
              <a:rPr lang="fa-IR" dirty="0" smtClean="0">
                <a:solidFill>
                  <a:schemeClr val="accent1">
                    <a:lumMod val="40000"/>
                    <a:lumOff val="60000"/>
                  </a:schemeClr>
                </a:solidFill>
                <a:cs typeface="B Titr" pitchFamily="2" charset="-78"/>
              </a:rPr>
              <a:t>.</a:t>
            </a:r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  <a:cs typeface="B Titr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27314" y="5091407"/>
            <a:ext cx="5950667" cy="800219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1600" dirty="0">
                <a:solidFill>
                  <a:schemeClr val="accent5">
                    <a:lumMod val="20000"/>
                    <a:lumOff val="80000"/>
                  </a:schemeClr>
                </a:solidFill>
                <a:cs typeface="B Titr" pitchFamily="2" charset="-78"/>
              </a:rPr>
              <a:t>امر قطعی ، امری است که واجب شده است</a:t>
            </a:r>
            <a:r>
              <a:rPr lang="fa-IR" sz="1600" dirty="0" smtClean="0">
                <a:solidFill>
                  <a:schemeClr val="accent5">
                    <a:lumMod val="20000"/>
                    <a:lumOff val="80000"/>
                  </a:schemeClr>
                </a:solidFill>
                <a:cs typeface="B Titr" pitchFamily="2" charset="-78"/>
              </a:rPr>
              <a:t>.</a:t>
            </a:r>
          </a:p>
          <a:p>
            <a:pPr algn="ctr" rtl="1">
              <a:lnSpc>
                <a:spcPct val="150000"/>
              </a:lnSpc>
            </a:pPr>
            <a:r>
              <a:rPr lang="fa-IR" sz="1600" dirty="0" smtClean="0">
                <a:solidFill>
                  <a:schemeClr val="accent5">
                    <a:lumMod val="20000"/>
                    <a:lumOff val="80000"/>
                  </a:schemeClr>
                </a:solidFill>
                <a:cs typeface="B Titr" pitchFamily="2" charset="-78"/>
              </a:rPr>
              <a:t>یعنی </a:t>
            </a:r>
            <a:r>
              <a:rPr lang="fa-IR" sz="1600" dirty="0">
                <a:solidFill>
                  <a:srgbClr val="FF0000"/>
                </a:solidFill>
                <a:cs typeface="B Titr" pitchFamily="2" charset="-78"/>
              </a:rPr>
              <a:t>قضا و قدر و </a:t>
            </a:r>
            <a:r>
              <a:rPr lang="en-US" sz="1600" dirty="0" err="1">
                <a:solidFill>
                  <a:srgbClr val="FF0000"/>
                </a:solidFill>
                <a:cs typeface="B Titr" pitchFamily="2" charset="-78"/>
              </a:rPr>
              <a:t>اراده</a:t>
            </a:r>
            <a:r>
              <a:rPr lang="en-US" sz="1600" dirty="0">
                <a:solidFill>
                  <a:srgbClr val="FF0000"/>
                </a:solidFill>
                <a:cs typeface="B Titr" pitchFamily="2" charset="-78"/>
              </a:rPr>
              <a:t> </a:t>
            </a:r>
            <a:r>
              <a:rPr lang="en-US" sz="1600" dirty="0" err="1">
                <a:solidFill>
                  <a:srgbClr val="FF0000"/>
                </a:solidFill>
                <a:cs typeface="B Titr" pitchFamily="2" charset="-78"/>
              </a:rPr>
              <a:t>خداوند</a:t>
            </a:r>
            <a:r>
              <a:rPr lang="en-US" sz="1600" dirty="0">
                <a:solidFill>
                  <a:srgbClr val="FF0000"/>
                </a:solidFill>
                <a:cs typeface="B Titr" pitchFamily="2" charset="-78"/>
              </a:rPr>
              <a:t> </a:t>
            </a:r>
            <a:r>
              <a:rPr lang="en-US" sz="1600" dirty="0" err="1">
                <a:solidFill>
                  <a:srgbClr val="FF0000"/>
                </a:solidFill>
                <a:cs typeface="B Titr" pitchFamily="2" charset="-78"/>
              </a:rPr>
              <a:t>متعال</a:t>
            </a:r>
            <a:r>
              <a:rPr lang="en-US" sz="1600" dirty="0">
                <a:solidFill>
                  <a:schemeClr val="accent5">
                    <a:lumMod val="20000"/>
                    <a:lumOff val="80000"/>
                  </a:schemeClr>
                </a:solidFill>
                <a:cs typeface="B Titr" pitchFamily="2" charset="-78"/>
              </a:rPr>
              <a:t> </a:t>
            </a:r>
            <a:r>
              <a:rPr lang="en-US" sz="1600" dirty="0" err="1">
                <a:solidFill>
                  <a:schemeClr val="accent5">
                    <a:lumMod val="20000"/>
                    <a:lumOff val="80000"/>
                  </a:schemeClr>
                </a:solidFill>
                <a:cs typeface="B Titr" pitchFamily="2" charset="-78"/>
              </a:rPr>
              <a:t>به</a:t>
            </a:r>
            <a:r>
              <a:rPr lang="en-US" sz="1600" dirty="0">
                <a:solidFill>
                  <a:schemeClr val="accent5">
                    <a:lumMod val="20000"/>
                    <a:lumOff val="80000"/>
                  </a:schemeClr>
                </a:solidFill>
                <a:cs typeface="B Titr" pitchFamily="2" charset="-78"/>
              </a:rPr>
              <a:t> </a:t>
            </a:r>
            <a:r>
              <a:rPr lang="en-US" sz="1600" dirty="0" err="1">
                <a:solidFill>
                  <a:schemeClr val="accent5">
                    <a:lumMod val="20000"/>
                    <a:lumOff val="80000"/>
                  </a:schemeClr>
                </a:solidFill>
                <a:cs typeface="B Titr" pitchFamily="2" charset="-78"/>
              </a:rPr>
              <a:t>وقوع</a:t>
            </a:r>
            <a:r>
              <a:rPr lang="en-US" sz="1600" dirty="0">
                <a:solidFill>
                  <a:schemeClr val="accent5">
                    <a:lumMod val="20000"/>
                    <a:lumOff val="80000"/>
                  </a:schemeClr>
                </a:solidFill>
                <a:cs typeface="B Titr" pitchFamily="2" charset="-78"/>
              </a:rPr>
              <a:t> </a:t>
            </a:r>
            <a:r>
              <a:rPr lang="en-US" sz="1600" dirty="0" err="1">
                <a:solidFill>
                  <a:schemeClr val="accent5">
                    <a:lumMod val="20000"/>
                    <a:lumOff val="80000"/>
                  </a:schemeClr>
                </a:solidFill>
                <a:cs typeface="B Titr" pitchFamily="2" charset="-78"/>
              </a:rPr>
              <a:t>رسیدن</a:t>
            </a:r>
            <a:r>
              <a:rPr lang="en-US" sz="1600" dirty="0">
                <a:solidFill>
                  <a:schemeClr val="accent5">
                    <a:lumMod val="20000"/>
                    <a:lumOff val="80000"/>
                  </a:schemeClr>
                </a:solidFill>
                <a:cs typeface="B Titr" pitchFamily="2" charset="-78"/>
              </a:rPr>
              <a:t> </a:t>
            </a:r>
            <a:r>
              <a:rPr lang="en-US" sz="1600" dirty="0" err="1">
                <a:solidFill>
                  <a:schemeClr val="accent5">
                    <a:lumMod val="20000"/>
                    <a:lumOff val="80000"/>
                  </a:schemeClr>
                </a:solidFill>
                <a:cs typeface="B Titr" pitchFamily="2" charset="-78"/>
              </a:rPr>
              <a:t>آن</a:t>
            </a:r>
            <a:r>
              <a:rPr lang="en-US" sz="1600" dirty="0">
                <a:solidFill>
                  <a:schemeClr val="accent5">
                    <a:lumMod val="20000"/>
                    <a:lumOff val="80000"/>
                  </a:schemeClr>
                </a:solidFill>
                <a:cs typeface="B Titr" pitchFamily="2" charset="-78"/>
              </a:rPr>
              <a:t> </a:t>
            </a:r>
            <a:r>
              <a:rPr lang="en-US" sz="1600" dirty="0" err="1">
                <a:solidFill>
                  <a:schemeClr val="accent5">
                    <a:lumMod val="20000"/>
                    <a:lumOff val="80000"/>
                  </a:schemeClr>
                </a:solidFill>
                <a:cs typeface="B Titr" pitchFamily="2" charset="-78"/>
              </a:rPr>
              <a:t>را</a:t>
            </a:r>
            <a:r>
              <a:rPr lang="en-US" sz="1600" dirty="0">
                <a:solidFill>
                  <a:schemeClr val="accent5">
                    <a:lumMod val="20000"/>
                    <a:lumOff val="80000"/>
                  </a:schemeClr>
                </a:solidFill>
                <a:cs typeface="B Titr" pitchFamily="2" charset="-78"/>
              </a:rPr>
              <a:t> </a:t>
            </a:r>
            <a:r>
              <a:rPr lang="en-US" sz="1600" dirty="0" err="1">
                <a:solidFill>
                  <a:schemeClr val="accent5">
                    <a:lumMod val="20000"/>
                    <a:lumOff val="80000"/>
                  </a:schemeClr>
                </a:solidFill>
                <a:cs typeface="B Titr" pitchFamily="2" charset="-78"/>
              </a:rPr>
              <a:t>ضروری</a:t>
            </a:r>
            <a:r>
              <a:rPr lang="en-US" sz="1600" dirty="0">
                <a:solidFill>
                  <a:schemeClr val="accent5">
                    <a:lumMod val="20000"/>
                    <a:lumOff val="80000"/>
                  </a:schemeClr>
                </a:solidFill>
                <a:cs typeface="B Titr" pitchFamily="2" charset="-78"/>
              </a:rPr>
              <a:t> </a:t>
            </a:r>
            <a:r>
              <a:rPr lang="en-US" sz="1600" dirty="0" err="1">
                <a:solidFill>
                  <a:schemeClr val="accent5">
                    <a:lumMod val="20000"/>
                    <a:lumOff val="80000"/>
                  </a:schemeClr>
                </a:solidFill>
                <a:cs typeface="B Titr" pitchFamily="2" charset="-78"/>
              </a:rPr>
              <a:t>کرده</a:t>
            </a:r>
            <a:r>
              <a:rPr lang="en-US" sz="1600" dirty="0">
                <a:solidFill>
                  <a:schemeClr val="accent5">
                    <a:lumMod val="20000"/>
                    <a:lumOff val="80000"/>
                  </a:schemeClr>
                </a:solidFill>
                <a:cs typeface="B Titr" pitchFamily="2" charset="-78"/>
              </a:rPr>
              <a:t> </a:t>
            </a:r>
            <a:r>
              <a:rPr lang="en-US" sz="1600" dirty="0" err="1">
                <a:solidFill>
                  <a:schemeClr val="accent5">
                    <a:lumMod val="20000"/>
                    <a:lumOff val="80000"/>
                  </a:schemeClr>
                </a:solidFill>
                <a:cs typeface="B Titr" pitchFamily="2" charset="-78"/>
              </a:rPr>
              <a:t>است</a:t>
            </a:r>
            <a:r>
              <a:rPr lang="en-US" sz="1600" dirty="0">
                <a:solidFill>
                  <a:schemeClr val="accent5">
                    <a:lumMod val="20000"/>
                    <a:lumOff val="80000"/>
                  </a:schemeClr>
                </a:solidFill>
                <a:cs typeface="B Titr" pitchFamily="2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25293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4140830"/>
            <a:ext cx="5352747" cy="515526"/>
          </a:xfrm>
          <a:prstGeom prst="rect">
            <a:avLst/>
          </a:prstGeom>
          <a:noFill/>
          <a:ln w="762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u="sng" dirty="0">
                <a:solidFill>
                  <a:srgbClr val="FF0000"/>
                </a:solidFill>
                <a:cs typeface="B Titr" pitchFamily="2" charset="-78"/>
              </a:rPr>
              <a:t>و </a:t>
            </a:r>
            <a:r>
              <a:rPr lang="en-US" sz="2000" u="sng" dirty="0" err="1">
                <a:solidFill>
                  <a:srgbClr val="FF0000"/>
                </a:solidFill>
                <a:cs typeface="B Titr" pitchFamily="2" charset="-78"/>
              </a:rPr>
              <a:t>در</a:t>
            </a:r>
            <a:r>
              <a:rPr lang="en-US" sz="2000" u="sng" dirty="0">
                <a:solidFill>
                  <a:srgbClr val="FF0000"/>
                </a:solidFill>
                <a:cs typeface="B Titr" pitchFamily="2" charset="-78"/>
              </a:rPr>
              <a:t> </a:t>
            </a:r>
            <a:r>
              <a:rPr lang="en-US" sz="2000" u="sng" dirty="0" err="1">
                <a:solidFill>
                  <a:srgbClr val="FF0000"/>
                </a:solidFill>
                <a:cs typeface="B Titr" pitchFamily="2" charset="-78"/>
              </a:rPr>
              <a:t>صدد</a:t>
            </a:r>
            <a:r>
              <a:rPr lang="en-US" sz="2000" u="sng" dirty="0">
                <a:solidFill>
                  <a:srgbClr val="FF0000"/>
                </a:solidFill>
                <a:cs typeface="B Titr" pitchFamily="2" charset="-78"/>
              </a:rPr>
              <a:t> </a:t>
            </a:r>
            <a:r>
              <a:rPr lang="en-US" sz="2000" u="sng" dirty="0" err="1">
                <a:solidFill>
                  <a:srgbClr val="FF0000"/>
                </a:solidFill>
                <a:cs typeface="B Titr" pitchFamily="2" charset="-78"/>
              </a:rPr>
              <a:t>چاره</a:t>
            </a:r>
            <a:r>
              <a:rPr lang="en-US" sz="2000" u="sng" dirty="0">
                <a:solidFill>
                  <a:srgbClr val="FF0000"/>
                </a:solidFill>
                <a:cs typeface="B Titr" pitchFamily="2" charset="-78"/>
              </a:rPr>
              <a:t> </a:t>
            </a:r>
            <a:r>
              <a:rPr lang="en-US" sz="2000" u="sng" dirty="0" err="1">
                <a:solidFill>
                  <a:srgbClr val="FF0000"/>
                </a:solidFill>
                <a:cs typeface="B Titr" pitchFamily="2" charset="-78"/>
              </a:rPr>
              <a:t>جويى</a:t>
            </a:r>
            <a:r>
              <a:rPr lang="en-US" sz="2000" u="sng" dirty="0">
                <a:solidFill>
                  <a:srgbClr val="FF0000"/>
                </a:solidFill>
                <a:cs typeface="B Titr" pitchFamily="2" charset="-78"/>
              </a:rPr>
              <a:t> و </a:t>
            </a:r>
            <a:r>
              <a:rPr lang="en-US" sz="2000" u="sng" dirty="0" err="1">
                <a:solidFill>
                  <a:srgbClr val="FF0000"/>
                </a:solidFill>
                <a:cs typeface="B Titr" pitchFamily="2" charset="-78"/>
              </a:rPr>
              <a:t>دفع</a:t>
            </a:r>
            <a:r>
              <a:rPr lang="en-US" sz="2000" u="sng" dirty="0">
                <a:solidFill>
                  <a:srgbClr val="FF0000"/>
                </a:solidFill>
                <a:cs typeface="B Titr" pitchFamily="2" charset="-78"/>
              </a:rPr>
              <a:t> </a:t>
            </a:r>
            <a:r>
              <a:rPr lang="en-US" sz="2000" u="sng" dirty="0" err="1">
                <a:solidFill>
                  <a:srgbClr val="FF0000"/>
                </a:solidFill>
                <a:cs typeface="B Titr" pitchFamily="2" charset="-78"/>
              </a:rPr>
              <a:t>قضا</a:t>
            </a:r>
            <a:r>
              <a:rPr lang="en-US" sz="2000" u="sng" dirty="0">
                <a:solidFill>
                  <a:srgbClr val="FF0000"/>
                </a:solidFill>
                <a:cs typeface="B Titr" pitchFamily="2" charset="-78"/>
              </a:rPr>
              <a:t> و </a:t>
            </a:r>
            <a:r>
              <a:rPr lang="en-US" sz="2000" u="sng" dirty="0" err="1">
                <a:solidFill>
                  <a:srgbClr val="FF0000"/>
                </a:solidFill>
                <a:cs typeface="B Titr" pitchFamily="2" charset="-78"/>
              </a:rPr>
              <a:t>قدر</a:t>
            </a:r>
            <a:r>
              <a:rPr lang="en-US" sz="2000" u="sng" dirty="0">
                <a:solidFill>
                  <a:srgbClr val="FF0000"/>
                </a:solidFill>
                <a:cs typeface="B Titr" pitchFamily="2" charset="-78"/>
              </a:rPr>
              <a:t> </a:t>
            </a:r>
            <a:r>
              <a:rPr lang="en-US" sz="2000" u="sng" dirty="0" err="1">
                <a:solidFill>
                  <a:srgbClr val="FF0000"/>
                </a:solidFill>
                <a:cs typeface="B Titr" pitchFamily="2" charset="-78"/>
              </a:rPr>
              <a:t>الهى</a:t>
            </a:r>
            <a:r>
              <a:rPr lang="en-US" sz="2000" u="sng" dirty="0">
                <a:solidFill>
                  <a:srgbClr val="FF0000"/>
                </a:solidFill>
                <a:cs typeface="B Titr" pitchFamily="2" charset="-78"/>
              </a:rPr>
              <a:t> </a:t>
            </a:r>
            <a:r>
              <a:rPr lang="en-US" sz="2000" u="sng" dirty="0" err="1">
                <a:solidFill>
                  <a:srgbClr val="FF0000"/>
                </a:solidFill>
                <a:cs typeface="B Titr" pitchFamily="2" charset="-78"/>
              </a:rPr>
              <a:t>بر</a:t>
            </a:r>
            <a:r>
              <a:rPr lang="en-US" sz="2000" u="sng" dirty="0">
                <a:solidFill>
                  <a:srgbClr val="FF0000"/>
                </a:solidFill>
                <a:cs typeface="B Titr" pitchFamily="2" charset="-78"/>
              </a:rPr>
              <a:t> </a:t>
            </a:r>
            <a:r>
              <a:rPr lang="en-US" sz="2000" u="sng" dirty="0" err="1">
                <a:solidFill>
                  <a:srgbClr val="FF0000"/>
                </a:solidFill>
                <a:cs typeface="B Titr" pitchFamily="2" charset="-78"/>
              </a:rPr>
              <a:t>نمى</a:t>
            </a:r>
            <a:r>
              <a:rPr lang="en-US" sz="2000" u="sng" dirty="0">
                <a:solidFill>
                  <a:srgbClr val="FF0000"/>
                </a:solidFill>
                <a:cs typeface="B Titr" pitchFamily="2" charset="-78"/>
              </a:rPr>
              <a:t> </a:t>
            </a:r>
            <a:r>
              <a:rPr lang="en-US" sz="2000" u="sng" dirty="0" err="1">
                <a:solidFill>
                  <a:srgbClr val="FF0000"/>
                </a:solidFill>
                <a:cs typeface="B Titr" pitchFamily="2" charset="-78"/>
              </a:rPr>
              <a:t>آيند</a:t>
            </a:r>
            <a:endParaRPr lang="en-US" sz="2000" dirty="0">
              <a:solidFill>
                <a:srgbClr val="FF0000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83045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4622154"/>
            <a:ext cx="5688632" cy="888705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dirty="0">
                <a:solidFill>
                  <a:srgbClr val="FF0000"/>
                </a:solidFill>
                <a:cs typeface="B Titr" pitchFamily="2" charset="-78"/>
              </a:rPr>
              <a:t>اگر نبود مقدّرى كه از طرف خداوند نوشته </a:t>
            </a:r>
            <a:r>
              <a:rPr lang="fa-IR" dirty="0" smtClean="0">
                <a:solidFill>
                  <a:srgbClr val="FF0000"/>
                </a:solidFill>
                <a:cs typeface="B Titr" pitchFamily="2" charset="-78"/>
              </a:rPr>
              <a:t>شده ، </a:t>
            </a:r>
            <a:endParaRPr lang="fa-IR" dirty="0">
              <a:solidFill>
                <a:srgbClr val="FF0000"/>
              </a:solidFill>
              <a:cs typeface="B Titr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dirty="0">
                <a:solidFill>
                  <a:srgbClr val="FF0000"/>
                </a:solidFill>
                <a:cs typeface="B Titr" pitchFamily="2" charset="-78"/>
              </a:rPr>
              <a:t>مى‏فهميدى كه تو نمى‏توانى داخل خانه‏ام شوى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824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1991673"/>
            <a:ext cx="5750292" cy="784830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dirty="0">
                <a:solidFill>
                  <a:schemeClr val="accent5">
                    <a:lumMod val="40000"/>
                    <a:lumOff val="60000"/>
                  </a:schemeClr>
                </a:solidFill>
                <a:cs typeface="B Titr" pitchFamily="2" charset="-78"/>
              </a:rPr>
              <a:t>اللَّهُمَّ اجْعَلْنِي مِنْ أَنْصَارِهِ وَ أَعْوَانِهِ، الذَّابِّينَ عَنْهُ، الْمُسَارِعِينَ فِي حَوَائِجِهِ</a:t>
            </a:r>
            <a:r>
              <a:rPr lang="fa-IR" dirty="0" smtClean="0">
                <a:solidFill>
                  <a:schemeClr val="accent5">
                    <a:lumMod val="40000"/>
                    <a:lumOff val="60000"/>
                  </a:schemeClr>
                </a:solidFill>
                <a:cs typeface="B Titr" pitchFamily="2" charset="-78"/>
              </a:rPr>
              <a:t>،</a:t>
            </a:r>
          </a:p>
          <a:p>
            <a:pPr algn="ctr" rtl="1"/>
            <a:r>
              <a:rPr lang="fa-IR" dirty="0" smtClean="0">
                <a:solidFill>
                  <a:schemeClr val="accent5">
                    <a:lumMod val="40000"/>
                    <a:lumOff val="60000"/>
                  </a:schemeClr>
                </a:solidFill>
                <a:cs typeface="B Titr" pitchFamily="2" charset="-78"/>
              </a:rPr>
              <a:t> </a:t>
            </a:r>
            <a:r>
              <a:rPr lang="fa-IR" dirty="0">
                <a:solidFill>
                  <a:schemeClr val="accent5">
                    <a:lumMod val="40000"/>
                    <a:lumOff val="60000"/>
                  </a:schemeClr>
                </a:solidFill>
                <a:cs typeface="B Titr" pitchFamily="2" charset="-78"/>
              </a:rPr>
              <a:t>الْمُمْتَثِلِينَ لِأَوَامِرِهِ، الْمُحَامِينَ عَنْهُ، الْمُسْتَشْهَدِينَ بَيْنَ يَدَيْهِ.</a:t>
            </a:r>
            <a:endParaRPr lang="en-US" dirty="0">
              <a:solidFill>
                <a:schemeClr val="accent5">
                  <a:lumMod val="40000"/>
                  <a:lumOff val="60000"/>
                </a:schemeClr>
              </a:solidFill>
              <a:cs typeface="B Titr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4437112"/>
            <a:ext cx="5750292" cy="1304203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dirty="0">
                <a:solidFill>
                  <a:schemeClr val="accent5">
                    <a:lumMod val="40000"/>
                    <a:lumOff val="60000"/>
                  </a:schemeClr>
                </a:solidFill>
                <a:cs typeface="B Titr" pitchFamily="2" charset="-78"/>
              </a:rPr>
              <a:t>خداوندا! مرا از ياوران و مدافعين او و آنها كه سعى در انجام مقاصد او دارند و از پشتيبان‏هاى وى و كسانى كه در ارادت بحضرتش سبقت گرفته‏اند و آنان كه در ركابش شهيد مى‏شوند، قرار بده!</a:t>
            </a:r>
            <a:endParaRPr lang="en-US" dirty="0">
              <a:solidFill>
                <a:schemeClr val="accent5">
                  <a:lumMod val="40000"/>
                  <a:lumOff val="60000"/>
                </a:schemeClr>
              </a:solidFill>
              <a:cs typeface="B Titr" pitchFamily="2" charset="-78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551091" y="3140968"/>
            <a:ext cx="0" cy="936104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3589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139074"/>
            <a:ext cx="3400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1"/>
            <a:r>
              <a:rPr lang="fa-IR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Zar" pitchFamily="2" charset="-78"/>
                <a:cs typeface="Zar" pitchFamily="2" charset="-78"/>
              </a:rPr>
              <a:t>زندگی صحنه ی یکتای هنرمندی </a:t>
            </a:r>
            <a:r>
              <a:rPr lang="fa-IR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Zar" pitchFamily="2" charset="-78"/>
                <a:cs typeface="Zar" pitchFamily="2" charset="-78"/>
              </a:rPr>
              <a:t>ماست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  <a:latin typeface="Zar" pitchFamily="2" charset="-78"/>
              <a:cs typeface="Zar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2209" y="2139074"/>
            <a:ext cx="3780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1"/>
            <a:r>
              <a:rPr lang="fa-IR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Zar" pitchFamily="2" charset="-78"/>
                <a:cs typeface="Zar" pitchFamily="2" charset="-78"/>
              </a:rPr>
              <a:t>هرکسی </a:t>
            </a:r>
            <a:r>
              <a:rPr lang="fa-IR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Zar" pitchFamily="2" charset="-78"/>
                <a:cs typeface="Zar" pitchFamily="2" charset="-78"/>
              </a:rPr>
              <a:t>نغمه ی خود خوانَد و از صحنه </a:t>
            </a:r>
            <a:r>
              <a:rPr lang="fa-IR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Zar" pitchFamily="2" charset="-78"/>
                <a:cs typeface="Zar" pitchFamily="2" charset="-78"/>
              </a:rPr>
              <a:t>رود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  <a:latin typeface="Zar" pitchFamily="2" charset="-78"/>
              <a:cs typeface="Zar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23472" y="2147222"/>
            <a:ext cx="2021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Zar" pitchFamily="2" charset="-78"/>
                <a:cs typeface="Zar" pitchFamily="2" charset="-78"/>
              </a:rPr>
              <a:t>صحنه </a:t>
            </a:r>
            <a:r>
              <a:rPr lang="fa-IR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Zar" pitchFamily="2" charset="-78"/>
                <a:cs typeface="Zar" pitchFamily="2" charset="-78"/>
              </a:rPr>
              <a:t>پیوسته به </a:t>
            </a:r>
            <a:r>
              <a:rPr lang="fa-IR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Zar" pitchFamily="2" charset="-78"/>
                <a:cs typeface="Zar" pitchFamily="2" charset="-78"/>
              </a:rPr>
              <a:t>جاست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9558" y="2139074"/>
            <a:ext cx="3209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Zar" pitchFamily="2" charset="-78"/>
                <a:cs typeface="Zar" pitchFamily="2" charset="-78"/>
              </a:rPr>
              <a:t>خرّم </a:t>
            </a:r>
            <a:r>
              <a:rPr lang="fa-IR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Zar" pitchFamily="2" charset="-78"/>
                <a:cs typeface="Zar" pitchFamily="2" charset="-78"/>
              </a:rPr>
              <a:t>آن نغمه که مردم بسپارند به یاد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833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500"/>
                            </p:stCondLst>
                            <p:childTnLst>
                              <p:par>
                                <p:cTn id="9" presetID="10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5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500"/>
                            </p:stCondLst>
                            <p:childTnLst>
                              <p:par>
                                <p:cTn id="17" presetID="10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500"/>
                            </p:stCondLst>
                            <p:childTnLst>
                              <p:par>
                                <p:cTn id="25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5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7000"/>
                            </p:stCondLst>
                            <p:childTnLst>
                              <p:par>
                                <p:cTn id="33" presetID="10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  <p:bldP spid="4" grpId="0"/>
      <p:bldP spid="4" grpId="1"/>
      <p:bldP spid="5" grpId="0"/>
      <p:bldP spid="5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21904" y="2904669"/>
            <a:ext cx="3467616" cy="888705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b="1" dirty="0">
                <a:solidFill>
                  <a:schemeClr val="accent5">
                    <a:lumMod val="40000"/>
                    <a:lumOff val="60000"/>
                  </a:schemeClr>
                </a:solidFill>
                <a:cs typeface="B Titr" pitchFamily="2" charset="-78"/>
              </a:rPr>
              <a:t>دلی شکسته تر از من در آن زمانه نبود</a:t>
            </a:r>
            <a:endParaRPr lang="en-US" dirty="0">
              <a:solidFill>
                <a:schemeClr val="accent5">
                  <a:lumMod val="40000"/>
                  <a:lumOff val="60000"/>
                </a:schemeClr>
              </a:solidFill>
              <a:cs typeface="B Titr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b="1" dirty="0">
                <a:solidFill>
                  <a:schemeClr val="accent5">
                    <a:lumMod val="40000"/>
                    <a:lumOff val="60000"/>
                  </a:schemeClr>
                </a:solidFill>
                <a:cs typeface="B Titr" pitchFamily="2" charset="-78"/>
              </a:rPr>
              <a:t>در این زمان دل فرزند من شکسته تر است</a:t>
            </a:r>
            <a:endParaRPr lang="en-US" dirty="0">
              <a:solidFill>
                <a:schemeClr val="accent5">
                  <a:lumMod val="40000"/>
                  <a:lumOff val="60000"/>
                </a:schemeClr>
              </a:solidFill>
              <a:cs typeface="B Titr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53061" y="4531174"/>
            <a:ext cx="18053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 smtClean="0">
                <a:solidFill>
                  <a:schemeClr val="accent5">
                    <a:lumMod val="40000"/>
                    <a:lumOff val="60000"/>
                  </a:schemeClr>
                </a:solidFill>
                <a:cs typeface="B Titr" pitchFamily="2" charset="-78"/>
              </a:rPr>
              <a:t>باشد که بیندیشیم ...</a:t>
            </a:r>
            <a:endParaRPr lang="en-US" dirty="0">
              <a:solidFill>
                <a:schemeClr val="accent5">
                  <a:lumMod val="40000"/>
                  <a:lumOff val="60000"/>
                </a:schemeClr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84018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4293096"/>
            <a:ext cx="5511445" cy="369332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a-IR" dirty="0" smtClean="0">
                <a:solidFill>
                  <a:schemeClr val="accent5">
                    <a:lumMod val="40000"/>
                    <a:lumOff val="60000"/>
                  </a:schemeClr>
                </a:solidFill>
                <a:cs typeface="B Titr" pitchFamily="2" charset="-78"/>
              </a:rPr>
              <a:t>خواهشمندیم جهت  ادامه ی مطالب به غرفه ی بعد مراجعه فرمایید.</a:t>
            </a:r>
            <a:endParaRPr lang="en-US" dirty="0">
              <a:solidFill>
                <a:schemeClr val="accent5">
                  <a:lumMod val="40000"/>
                  <a:lumOff val="60000"/>
                </a:schemeClr>
              </a:solidFill>
              <a:cs typeface="B Titr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27794" y="5815784"/>
            <a:ext cx="2775119" cy="369332"/>
          </a:xfrm>
          <a:prstGeom prst="rect">
            <a:avLst/>
          </a:prstGeom>
          <a:noFill/>
          <a:ln w="76200">
            <a:solidFill>
              <a:schemeClr val="accent4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a-IR" dirty="0" smtClean="0">
                <a:solidFill>
                  <a:schemeClr val="accent5">
                    <a:lumMod val="40000"/>
                    <a:lumOff val="60000"/>
                  </a:schemeClr>
                </a:solidFill>
                <a:cs typeface="B Titr" pitchFamily="2" charset="-78"/>
              </a:rPr>
              <a:t>از توجه شما بسیار سپاس گزاریم.</a:t>
            </a:r>
            <a:endParaRPr lang="en-US" dirty="0">
              <a:solidFill>
                <a:schemeClr val="accent5">
                  <a:lumMod val="40000"/>
                  <a:lumOff val="60000"/>
                </a:schemeClr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83616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633397"/>
            <a:ext cx="5628464" cy="400110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a-IR" sz="20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Zar" pitchFamily="2" charset="-78"/>
                <a:cs typeface="Zar" pitchFamily="2" charset="-78"/>
              </a:rPr>
              <a:t>هرکسی در زندگی خودش ماموریتی داره که باید انجام بده.</a:t>
            </a:r>
            <a:endParaRPr lang="en-US" sz="2000" b="1" dirty="0">
              <a:solidFill>
                <a:schemeClr val="accent5">
                  <a:lumMod val="60000"/>
                  <a:lumOff val="40000"/>
                </a:schemeClr>
              </a:solidFill>
              <a:latin typeface="Zar" pitchFamily="2" charset="-78"/>
              <a:cs typeface="Zar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5" y="2252187"/>
            <a:ext cx="32319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2000" b="1" dirty="0">
                <a:solidFill>
                  <a:srgbClr val="FFFF00"/>
                </a:solidFill>
                <a:latin typeface="Zar" pitchFamily="2" charset="-78"/>
                <a:cs typeface="Zar" pitchFamily="2" charset="-78"/>
              </a:rPr>
              <a:t>چرا در این زمان به دنیا آمده </a:t>
            </a:r>
            <a:r>
              <a:rPr lang="fa-IR" sz="2000" b="1" dirty="0" smtClean="0">
                <a:solidFill>
                  <a:srgbClr val="FFFF00"/>
                </a:solidFill>
                <a:latin typeface="Zar" pitchFamily="2" charset="-78"/>
                <a:cs typeface="Zar" pitchFamily="2" charset="-78"/>
              </a:rPr>
              <a:t>ایم؟</a:t>
            </a:r>
            <a:endParaRPr lang="en-US" sz="2000" b="1" dirty="0">
              <a:solidFill>
                <a:srgbClr val="FFFF00"/>
              </a:solidFill>
              <a:latin typeface="Zar" pitchFamily="2" charset="-78"/>
              <a:cs typeface="Zar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1720" y="2924944"/>
            <a:ext cx="255390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16600" dirty="0" smtClean="0">
                <a:solidFill>
                  <a:schemeClr val="bg1"/>
                </a:solidFill>
                <a:cs typeface="B Titr" pitchFamily="2" charset="-78"/>
              </a:rPr>
              <a:t>؟؟!</a:t>
            </a:r>
            <a:endParaRPr lang="en-US" sz="16600" dirty="0">
              <a:solidFill>
                <a:schemeClr val="bg1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706556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allAtOnce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4381492"/>
            <a:ext cx="70407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2400" b="1" dirty="0">
                <a:solidFill>
                  <a:srgbClr val="FF0000"/>
                </a:solidFill>
                <a:latin typeface="Zar" pitchFamily="2" charset="-78"/>
                <a:cs typeface="Zar" pitchFamily="2" charset="-78"/>
              </a:rPr>
              <a:t>به راستی چرا ما برای شهادت در روز عاشورا دست بلند نکردیم؟!</a:t>
            </a:r>
            <a:endParaRPr lang="en-US" sz="2400" b="1" dirty="0">
              <a:solidFill>
                <a:srgbClr val="FF0000"/>
              </a:solidFill>
              <a:latin typeface="Zar" pitchFamily="2" charset="-78"/>
              <a:cs typeface="Zar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7704" y="593869"/>
            <a:ext cx="1457450" cy="369332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a-IR" dirty="0" smtClean="0">
                <a:solidFill>
                  <a:schemeClr val="accent1">
                    <a:lumMod val="40000"/>
                    <a:lumOff val="60000"/>
                  </a:schemeClr>
                </a:solidFill>
                <a:cs typeface="B Titr" pitchFamily="2" charset="-78"/>
              </a:rPr>
              <a:t>طرح یک پرسش</a:t>
            </a:r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349261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4311904"/>
            <a:ext cx="8212505" cy="600164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pPr rtl="1">
              <a:lnSpc>
                <a:spcPct val="150000"/>
              </a:lnSpc>
            </a:pPr>
            <a:r>
              <a:rPr lang="fa-IR" sz="2400" b="1" dirty="0">
                <a:solidFill>
                  <a:schemeClr val="accent3">
                    <a:lumMod val="75000"/>
                  </a:schemeClr>
                </a:solidFill>
                <a:latin typeface="Zar" pitchFamily="2" charset="-78"/>
                <a:cs typeface="Zar" pitchFamily="2" charset="-78"/>
              </a:rPr>
              <a:t>ما برای چه ماموریتی در عالم ذر دست خود را بلند کرده و آماده شده ایم؟</a:t>
            </a:r>
            <a:endParaRPr lang="en-US" sz="2400" b="1" dirty="0">
              <a:solidFill>
                <a:schemeClr val="accent3">
                  <a:lumMod val="75000"/>
                </a:schemeClr>
              </a:solidFill>
              <a:latin typeface="Zar" pitchFamily="2" charset="-78"/>
              <a:cs typeface="Zar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3608" y="1124744"/>
            <a:ext cx="255390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16600" dirty="0" smtClean="0">
                <a:solidFill>
                  <a:schemeClr val="bg1"/>
                </a:solidFill>
                <a:cs typeface="B Titr" pitchFamily="2" charset="-78"/>
              </a:rPr>
              <a:t>؟؟!</a:t>
            </a:r>
            <a:endParaRPr lang="en-US" sz="16600" dirty="0">
              <a:solidFill>
                <a:schemeClr val="bg1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39630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4149080"/>
            <a:ext cx="6083717" cy="923330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b="1" dirty="0">
                <a:solidFill>
                  <a:schemeClr val="bg1">
                    <a:lumMod val="95000"/>
                  </a:schemeClr>
                </a:solidFill>
                <a:latin typeface="Zar" pitchFamily="2" charset="-78"/>
                <a:cs typeface="Zar" pitchFamily="2" charset="-78"/>
              </a:rPr>
              <a:t>"السَّلَامُ عَلَيْكَ يَا </a:t>
            </a:r>
            <a:r>
              <a:rPr lang="fa-IR" b="1" dirty="0">
                <a:solidFill>
                  <a:srgbClr val="FF0000"/>
                </a:solidFill>
                <a:latin typeface="Zar" pitchFamily="2" charset="-78"/>
                <a:cs typeface="Zar" pitchFamily="2" charset="-78"/>
              </a:rPr>
              <a:t>مِيثَاقَ اللَّهِ </a:t>
            </a:r>
            <a:r>
              <a:rPr lang="fa-IR" b="1" dirty="0">
                <a:solidFill>
                  <a:schemeClr val="bg1">
                    <a:lumMod val="95000"/>
                  </a:schemeClr>
                </a:solidFill>
                <a:latin typeface="Zar" pitchFamily="2" charset="-78"/>
                <a:cs typeface="Zar" pitchFamily="2" charset="-78"/>
              </a:rPr>
              <a:t>الَّذِي أَخَذَهُ وَ وَكَّدَه"</a:t>
            </a:r>
            <a:endParaRPr lang="en-US" b="1" dirty="0">
              <a:solidFill>
                <a:schemeClr val="bg1">
                  <a:lumMod val="95000"/>
                </a:schemeClr>
              </a:solidFill>
              <a:latin typeface="Zar" pitchFamily="2" charset="-78"/>
              <a:cs typeface="Zar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b="1" dirty="0">
                <a:solidFill>
                  <a:schemeClr val="bg1">
                    <a:lumMod val="95000"/>
                  </a:schemeClr>
                </a:solidFill>
                <a:latin typeface="Zar" pitchFamily="2" charset="-78"/>
                <a:cs typeface="Zar" pitchFamily="2" charset="-78"/>
              </a:rPr>
              <a:t>سلام بر تو ای </a:t>
            </a:r>
            <a:r>
              <a:rPr lang="fa-IR" b="1" dirty="0">
                <a:solidFill>
                  <a:srgbClr val="FF0000"/>
                </a:solidFill>
                <a:latin typeface="Zar" pitchFamily="2" charset="-78"/>
                <a:cs typeface="Zar" pitchFamily="2" charset="-78"/>
              </a:rPr>
              <a:t>میثاق محکم خدا </a:t>
            </a:r>
            <a:r>
              <a:rPr lang="fa-IR" b="1" dirty="0">
                <a:solidFill>
                  <a:schemeClr val="bg1">
                    <a:lumMod val="95000"/>
                  </a:schemeClr>
                </a:solidFill>
                <a:latin typeface="Zar" pitchFamily="2" charset="-78"/>
                <a:cs typeface="Zar" pitchFamily="2" charset="-78"/>
              </a:rPr>
              <a:t>که از مردم گرفت و سخت محکمش کرد </a:t>
            </a:r>
            <a:endParaRPr lang="en-US" b="1" dirty="0">
              <a:solidFill>
                <a:schemeClr val="bg1">
                  <a:lumMod val="95000"/>
                </a:schemeClr>
              </a:solidFill>
              <a:latin typeface="Zar" pitchFamily="2" charset="-78"/>
              <a:cs typeface="Za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816086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4077072"/>
            <a:ext cx="6641626" cy="1477328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Zar" pitchFamily="2" charset="-78"/>
                <a:cs typeface="B Titr" pitchFamily="2" charset="-78"/>
              </a:rPr>
              <a:t>آیا </a:t>
            </a:r>
            <a:r>
              <a:rPr lang="fa-IR" sz="2000" dirty="0" smtClean="0">
                <a:solidFill>
                  <a:srgbClr val="FF0000"/>
                </a:solidFill>
                <a:latin typeface="Zar" pitchFamily="2" charset="-78"/>
                <a:cs typeface="B Titr" pitchFamily="2" charset="-78"/>
              </a:rPr>
              <a:t>حمله</a:t>
            </a:r>
            <a:r>
              <a:rPr lang="fa-IR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Zar" pitchFamily="2" charset="-78"/>
                <a:cs typeface="B Titr" pitchFamily="2" charset="-78"/>
              </a:rPr>
              <a:t> به خانه ی حضرت سلام الله علیها در </a:t>
            </a:r>
            <a:r>
              <a:rPr lang="fa-IR" sz="2000" dirty="0" smtClean="0">
                <a:solidFill>
                  <a:srgbClr val="FF0000"/>
                </a:solidFill>
                <a:latin typeface="Zar" pitchFamily="2" charset="-78"/>
                <a:cs typeface="B Titr" pitchFamily="2" charset="-78"/>
              </a:rPr>
              <a:t>یک شب </a:t>
            </a:r>
            <a:r>
              <a:rPr lang="fa-IR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Zar" pitchFamily="2" charset="-78"/>
                <a:cs typeface="B Titr" pitchFamily="2" charset="-78"/>
              </a:rPr>
              <a:t>اتفاق افتاده است ؟</a:t>
            </a:r>
          </a:p>
          <a:p>
            <a:pPr algn="ctr" rtl="1">
              <a:lnSpc>
                <a:spcPct val="150000"/>
              </a:lnSpc>
            </a:pPr>
            <a:r>
              <a:rPr lang="fa-IR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Zar" pitchFamily="2" charset="-78"/>
                <a:cs typeface="B Titr" pitchFamily="2" charset="-78"/>
              </a:rPr>
              <a:t>و یا یک </a:t>
            </a:r>
            <a:r>
              <a:rPr lang="fa-IR" sz="2000" dirty="0" smtClean="0">
                <a:solidFill>
                  <a:srgbClr val="FF0000"/>
                </a:solidFill>
                <a:latin typeface="Zar" pitchFamily="2" charset="-78"/>
                <a:cs typeface="B Titr" pitchFamily="2" charset="-78"/>
              </a:rPr>
              <a:t>نقشه</a:t>
            </a:r>
            <a:r>
              <a:rPr lang="fa-IR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Zar" pitchFamily="2" charset="-78"/>
                <a:cs typeface="B Titr" pitchFamily="2" charset="-78"/>
              </a:rPr>
              <a:t> ی کاملاً </a:t>
            </a:r>
            <a:r>
              <a:rPr lang="fa-IR" sz="2000" dirty="0" smtClean="0">
                <a:solidFill>
                  <a:srgbClr val="FF0000"/>
                </a:solidFill>
                <a:latin typeface="Zar" pitchFamily="2" charset="-78"/>
                <a:cs typeface="B Titr" pitchFamily="2" charset="-78"/>
              </a:rPr>
              <a:t>ریزبینانه</a:t>
            </a:r>
            <a:r>
              <a:rPr lang="fa-IR" sz="20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Zar" pitchFamily="2" charset="-78"/>
                <a:cs typeface="B Titr" pitchFamily="2" charset="-78"/>
              </a:rPr>
              <a:t> در مدت زمان معیّن بوده است؟</a:t>
            </a:r>
          </a:p>
          <a:p>
            <a:pPr algn="r" rtl="1">
              <a:lnSpc>
                <a:spcPct val="150000"/>
              </a:lnSpc>
            </a:pPr>
            <a:endParaRPr lang="en-US" sz="2000" dirty="0">
              <a:solidFill>
                <a:schemeClr val="accent1">
                  <a:lumMod val="40000"/>
                  <a:lumOff val="60000"/>
                </a:schemeClr>
              </a:solidFill>
              <a:latin typeface="Zar" pitchFamily="2" charset="-78"/>
              <a:cs typeface="B Titr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7704" y="593869"/>
            <a:ext cx="1457450" cy="369332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a-IR" dirty="0" smtClean="0">
                <a:solidFill>
                  <a:schemeClr val="accent1">
                    <a:lumMod val="40000"/>
                    <a:lumOff val="60000"/>
                  </a:schemeClr>
                </a:solidFill>
                <a:cs typeface="B Titr" pitchFamily="2" charset="-78"/>
              </a:rPr>
              <a:t>طرح یک پرسش</a:t>
            </a:r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42432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39813" y="373115"/>
            <a:ext cx="4011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>
                <a:solidFill>
                  <a:schemeClr val="accent1">
                    <a:lumMod val="40000"/>
                    <a:lumOff val="60000"/>
                  </a:schemeClr>
                </a:solidFill>
                <a:cs typeface="B Titr" pitchFamily="2" charset="-78"/>
              </a:rPr>
              <a:t>همه ی مدینه با ما بیعت کردند جز اهل آن </a:t>
            </a:r>
            <a:r>
              <a:rPr lang="fa-IR" dirty="0" smtClean="0">
                <a:solidFill>
                  <a:schemeClr val="accent1">
                    <a:lumMod val="40000"/>
                    <a:lumOff val="60000"/>
                  </a:schemeClr>
                </a:solidFill>
                <a:cs typeface="B Titr" pitchFamily="2" charset="-78"/>
              </a:rPr>
              <a:t>خانه</a:t>
            </a:r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  <a:cs typeface="B Titr" pitchFamily="2" charset="-78"/>
            </a:endParaRPr>
          </a:p>
        </p:txBody>
      </p:sp>
      <p:pic>
        <p:nvPicPr>
          <p:cNvPr id="1026" name="Picture 2" descr="D:\دسکتاپ فروردین93\Fatemie\Pic\Ban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606" y="1041626"/>
            <a:ext cx="4261449" cy="53397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863681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4365104"/>
            <a:ext cx="8111515" cy="92333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dirty="0" smtClean="0">
                <a:solidFill>
                  <a:schemeClr val="accent1">
                    <a:lumMod val="20000"/>
                    <a:lumOff val="80000"/>
                  </a:schemeClr>
                </a:solidFill>
                <a:cs typeface="B Titr" pitchFamily="2" charset="-78"/>
              </a:rPr>
              <a:t>علی علیه السلام : «من </a:t>
            </a:r>
            <a:r>
              <a:rPr lang="fa-IR" dirty="0">
                <a:solidFill>
                  <a:schemeClr val="accent1">
                    <a:lumMod val="20000"/>
                    <a:lumOff val="80000"/>
                  </a:schemeClr>
                </a:solidFill>
                <a:cs typeface="B Titr" pitchFamily="2" charset="-78"/>
              </a:rPr>
              <a:t>مشغول هستم و با خود </a:t>
            </a:r>
            <a:r>
              <a:rPr lang="fa-IR" dirty="0">
                <a:solidFill>
                  <a:srgbClr val="FF0000"/>
                </a:solidFill>
                <a:cs typeface="B Titr" pitchFamily="2" charset="-78"/>
              </a:rPr>
              <a:t>قسم</a:t>
            </a:r>
            <a:r>
              <a:rPr lang="fa-IR" dirty="0">
                <a:solidFill>
                  <a:schemeClr val="accent1">
                    <a:lumMod val="20000"/>
                    <a:lumOff val="80000"/>
                  </a:schemeClr>
                </a:solidFill>
                <a:cs typeface="B Titr" pitchFamily="2" charset="-78"/>
              </a:rPr>
              <a:t> ياد كرده‏ام كه</a:t>
            </a:r>
            <a:r>
              <a:rPr lang="fa-IR" dirty="0">
                <a:solidFill>
                  <a:srgbClr val="FF0000"/>
                </a:solidFill>
                <a:cs typeface="B Titr" pitchFamily="2" charset="-78"/>
              </a:rPr>
              <a:t> عبا بر دوش‏ نيندازم </a:t>
            </a:r>
            <a:r>
              <a:rPr lang="fa-IR" dirty="0">
                <a:solidFill>
                  <a:schemeClr val="accent1">
                    <a:lumMod val="20000"/>
                    <a:lumOff val="80000"/>
                  </a:schemeClr>
                </a:solidFill>
                <a:cs typeface="B Titr" pitchFamily="2" charset="-78"/>
              </a:rPr>
              <a:t>جز براى نماز، </a:t>
            </a:r>
            <a:endParaRPr lang="fa-IR" dirty="0" smtClean="0">
              <a:solidFill>
                <a:schemeClr val="accent1">
                  <a:lumMod val="20000"/>
                  <a:lumOff val="80000"/>
                </a:schemeClr>
              </a:solidFill>
              <a:cs typeface="B Titr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dirty="0" smtClean="0">
                <a:solidFill>
                  <a:schemeClr val="accent1">
                    <a:lumMod val="20000"/>
                    <a:lumOff val="80000"/>
                  </a:schemeClr>
                </a:solidFill>
                <a:cs typeface="B Titr" pitchFamily="2" charset="-78"/>
              </a:rPr>
              <a:t>تا </a:t>
            </a:r>
            <a:r>
              <a:rPr lang="fa-IR" dirty="0">
                <a:solidFill>
                  <a:schemeClr val="accent1">
                    <a:lumMod val="20000"/>
                    <a:lumOff val="80000"/>
                  </a:schemeClr>
                </a:solidFill>
                <a:cs typeface="B Titr" pitchFamily="2" charset="-78"/>
              </a:rPr>
              <a:t>آنكه قرآن را تنظيم و جمع نمايم(یعنی </a:t>
            </a:r>
            <a:r>
              <a:rPr lang="fa-IR" dirty="0">
                <a:solidFill>
                  <a:srgbClr val="FF0000"/>
                </a:solidFill>
                <a:cs typeface="B Titr" pitchFamily="2" charset="-78"/>
              </a:rPr>
              <a:t>از خانه بیرون نمی آیم </a:t>
            </a:r>
            <a:r>
              <a:rPr lang="fa-IR" dirty="0">
                <a:solidFill>
                  <a:schemeClr val="accent1">
                    <a:lumMod val="20000"/>
                    <a:lumOff val="80000"/>
                  </a:schemeClr>
                </a:solidFill>
                <a:cs typeface="B Titr" pitchFamily="2" charset="-78"/>
              </a:rPr>
              <a:t>تا از تدوین قرآن فارغ شوم)»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2758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710</Words>
  <Application>Microsoft Office PowerPoint</Application>
  <PresentationFormat>On-screen Show (4:3)</PresentationFormat>
  <Paragraphs>57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 7</dc:creator>
  <cp:lastModifiedBy>WIN 7</cp:lastModifiedBy>
  <cp:revision>57</cp:revision>
  <dcterms:created xsi:type="dcterms:W3CDTF">2014-06-19T10:20:09Z</dcterms:created>
  <dcterms:modified xsi:type="dcterms:W3CDTF">2014-06-24T12:07:01Z</dcterms:modified>
</cp:coreProperties>
</file>