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2"/>
  </p:sldMasterIdLst>
  <p:notesMasterIdLst>
    <p:notesMasterId r:id="rId16"/>
  </p:notesMasterIdLst>
  <p:handoutMasterIdLst>
    <p:handoutMasterId r:id="rId17"/>
  </p:handoutMasterIdLst>
  <p:sldIdLst>
    <p:sldId id="256" r:id="rId3"/>
    <p:sldId id="257" r:id="rId4"/>
    <p:sldId id="268" r:id="rId5"/>
    <p:sldId id="269" r:id="rId6"/>
    <p:sldId id="258" r:id="rId7"/>
    <p:sldId id="259" r:id="rId8"/>
    <p:sldId id="260" r:id="rId9"/>
    <p:sldId id="261" r:id="rId10"/>
    <p:sldId id="262" r:id="rId11"/>
    <p:sldId id="263" r:id="rId12"/>
    <p:sldId id="264" r:id="rId13"/>
    <p:sldId id="265" r:id="rId14"/>
    <p:sldId id="267"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0385BFA-195E-4E9F-9E8A-86900EEC6D5D}">
      <p14:sectionPr xmlns:p14="http://schemas.microsoft.com/office/powerpoint/2007/7/12/main">
        <p14:section name="Untitled Section" slideIdLst="256 257 268 269 258 259 260 261 262 263 264 265 267" id="{CA043823-AAB4-4D4F-9D0B-E5549E37D995}"/>
      </p14:sectionPr>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xmlns:mc="http://schemas.openxmlformats.org/markup-compatibility/2006" xmlns:a14="http://schemas.microsoft.com/office/drawing/2007/7/7/main" val="003300" mc:Ignorable=""/>
    <a:srgbClr xmlns:mc="http://schemas.openxmlformats.org/markup-compatibility/2006" xmlns:a14="http://schemas.microsoft.com/office/drawing/2007/7/7/main" val="006600" mc:Ignorable=""/>
  </p:clrMru>
  <p:extLst>
    <p:ext uri="{E76CE94A-603C-4142-B9EB-6D1370010A27}">
      <p14:discardImageEditData xmlns:p14="http://schemas.microsoft.com/office/powerpoint/2007/7/12/main" val="0"/>
    </p:ext>
    <p:ext uri="{D31A062A-798A-4329-ABDD-BBA856620510}">
      <p14:defaultImageDpi xmlns:p14="http://schemas.microsoft.com/office/powerpoint/2007/7/12/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4" d="100"/>
          <a:sy n="44" d="100"/>
        </p:scale>
        <p:origin x="-702" y="-9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60" d="100"/>
          <a:sy n="60" d="100"/>
        </p:scale>
        <p:origin x="-2490"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handoutMaster" Target="handoutMasters/handoutMaster1.xml"/><Relationship Id="rId2" Type="http://schemas.openxmlformats.org/officeDocument/2006/relationships/slideMaster" Target="slideMasters/slideMaster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083F808-46EF-4788-8E9B-2ABB67206371}" type="datetimeFigureOut">
              <a:rPr lang="en-US" smtClean="0"/>
              <a:pPr/>
              <a:t>5/21/2008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272D2C9-CFF8-4CA5-B3BF-7FAA1327ECA4}" type="slidenum">
              <a:rPr lang="en-US" smtClean="0"/>
              <a:pPr/>
              <a:t>‹#›</a:t>
            </a:fld>
            <a:endParaRPr lang="en-US"/>
          </a:p>
        </p:txBody>
      </p:sp>
    </p:spTree>
    <p:extLst>
      <p:ext uri="{BB962C8B-B14F-4D97-AF65-F5344CB8AC3E}">
        <p14:creationId xmlns:p14="http://schemas.microsoft.com/office/powerpoint/2007/7/12/main" val="10203639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6A89FA3-330B-4018-8948-7B80A4526B11}" type="datetimeFigureOut">
              <a:rPr lang="en-US" smtClean="0"/>
              <a:pPr/>
              <a:t>5/21/2008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C3A7866-C69F-4625-B891-7004ED555B0B}" type="slidenum">
              <a:rPr lang="en-US" smtClean="0"/>
              <a:pPr/>
              <a:t>‹#›</a:t>
            </a:fld>
            <a:endParaRPr lang="en-US"/>
          </a:p>
        </p:txBody>
      </p:sp>
    </p:spTree>
    <p:extLst>
      <p:ext uri="{BB962C8B-B14F-4D97-AF65-F5344CB8AC3E}">
        <p14:creationId xmlns:p14="http://schemas.microsoft.com/office/powerpoint/2007/7/12/main" val="41196624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3A7866-C69F-4625-B891-7004ED555B0B}" type="slidenum">
              <a:rPr lang="en-US" smtClean="0"/>
              <a:pPr/>
              <a:t>1</a:t>
            </a:fld>
            <a:endParaRPr lang="en-US"/>
          </a:p>
        </p:txBody>
      </p:sp>
    </p:spTree>
    <p:extLst>
      <p:ext uri="{BB962C8B-B14F-4D97-AF65-F5344CB8AC3E}">
        <p14:creationId xmlns:p14="http://schemas.microsoft.com/office/powerpoint/2007/7/12/main" val="302308137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3A7866-C69F-4625-B891-7004ED555B0B}" type="slidenum">
              <a:rPr lang="en-US" smtClean="0"/>
              <a:pPr/>
              <a:t>10</a:t>
            </a:fld>
            <a:endParaRPr lang="en-US"/>
          </a:p>
        </p:txBody>
      </p:sp>
    </p:spTree>
    <p:extLst>
      <p:ext uri="{BB962C8B-B14F-4D97-AF65-F5344CB8AC3E}">
        <p14:creationId xmlns:p14="http://schemas.microsoft.com/office/powerpoint/2007/7/12/main" val="30230813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3A7866-C69F-4625-B891-7004ED555B0B}" type="slidenum">
              <a:rPr lang="en-US" smtClean="0"/>
              <a:pPr/>
              <a:t>11</a:t>
            </a:fld>
            <a:endParaRPr lang="en-US"/>
          </a:p>
        </p:txBody>
      </p:sp>
    </p:spTree>
    <p:extLst>
      <p:ext uri="{BB962C8B-B14F-4D97-AF65-F5344CB8AC3E}">
        <p14:creationId xmlns:p14="http://schemas.microsoft.com/office/powerpoint/2007/7/12/main" val="302308137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3A7866-C69F-4625-B891-7004ED555B0B}" type="slidenum">
              <a:rPr lang="en-US" smtClean="0"/>
              <a:pPr/>
              <a:t>12</a:t>
            </a:fld>
            <a:endParaRPr lang="en-US"/>
          </a:p>
        </p:txBody>
      </p:sp>
    </p:spTree>
    <p:extLst>
      <p:ext uri="{BB962C8B-B14F-4D97-AF65-F5344CB8AC3E}">
        <p14:creationId xmlns:p14="http://schemas.microsoft.com/office/powerpoint/2007/7/12/main" val="302308137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3A7866-C69F-4625-B891-7004ED555B0B}" type="slidenum">
              <a:rPr lang="en-US" smtClean="0"/>
              <a:pPr/>
              <a:t>13</a:t>
            </a:fld>
            <a:endParaRPr lang="en-US"/>
          </a:p>
        </p:txBody>
      </p:sp>
    </p:spTree>
    <p:extLst>
      <p:ext uri="{BB962C8B-B14F-4D97-AF65-F5344CB8AC3E}">
        <p14:creationId xmlns:p14="http://schemas.microsoft.com/office/powerpoint/2007/7/12/main" val="30230813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3A7866-C69F-4625-B891-7004ED555B0B}" type="slidenum">
              <a:rPr lang="en-US" smtClean="0"/>
              <a:pPr/>
              <a:t>2</a:t>
            </a:fld>
            <a:endParaRPr lang="en-US"/>
          </a:p>
        </p:txBody>
      </p:sp>
    </p:spTree>
    <p:extLst>
      <p:ext uri="{BB962C8B-B14F-4D97-AF65-F5344CB8AC3E}">
        <p14:creationId xmlns:p14="http://schemas.microsoft.com/office/powerpoint/2007/7/12/main" val="30230813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3A7866-C69F-4625-B891-7004ED555B0B}" type="slidenum">
              <a:rPr lang="en-US" smtClean="0"/>
              <a:pPr/>
              <a:t>3</a:t>
            </a:fld>
            <a:endParaRPr lang="en-US"/>
          </a:p>
        </p:txBody>
      </p:sp>
    </p:spTree>
    <p:extLst>
      <p:ext uri="{BB962C8B-B14F-4D97-AF65-F5344CB8AC3E}">
        <p14:creationId xmlns:p14="http://schemas.microsoft.com/office/powerpoint/2007/7/12/main" val="30230813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3A7866-C69F-4625-B891-7004ED555B0B}" type="slidenum">
              <a:rPr lang="en-US" smtClean="0"/>
              <a:pPr/>
              <a:t>4</a:t>
            </a:fld>
            <a:endParaRPr lang="en-US"/>
          </a:p>
        </p:txBody>
      </p:sp>
    </p:spTree>
    <p:extLst>
      <p:ext uri="{BB962C8B-B14F-4D97-AF65-F5344CB8AC3E}">
        <p14:creationId xmlns:p14="http://schemas.microsoft.com/office/powerpoint/2007/7/12/main" val="30230813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3A7866-C69F-4625-B891-7004ED555B0B}" type="slidenum">
              <a:rPr lang="en-US" smtClean="0"/>
              <a:pPr/>
              <a:t>5</a:t>
            </a:fld>
            <a:endParaRPr lang="en-US"/>
          </a:p>
        </p:txBody>
      </p:sp>
    </p:spTree>
    <p:extLst>
      <p:ext uri="{BB962C8B-B14F-4D97-AF65-F5344CB8AC3E}">
        <p14:creationId xmlns:p14="http://schemas.microsoft.com/office/powerpoint/2007/7/12/main" val="30230813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3A7866-C69F-4625-B891-7004ED555B0B}" type="slidenum">
              <a:rPr lang="en-US" smtClean="0"/>
              <a:pPr/>
              <a:t>6</a:t>
            </a:fld>
            <a:endParaRPr lang="en-US"/>
          </a:p>
        </p:txBody>
      </p:sp>
    </p:spTree>
    <p:extLst>
      <p:ext uri="{BB962C8B-B14F-4D97-AF65-F5344CB8AC3E}">
        <p14:creationId xmlns:p14="http://schemas.microsoft.com/office/powerpoint/2007/7/12/main" val="30230813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3A7866-C69F-4625-B891-7004ED555B0B}" type="slidenum">
              <a:rPr lang="en-US" smtClean="0"/>
              <a:pPr/>
              <a:t>7</a:t>
            </a:fld>
            <a:endParaRPr lang="en-US"/>
          </a:p>
        </p:txBody>
      </p:sp>
    </p:spTree>
    <p:extLst>
      <p:ext uri="{BB962C8B-B14F-4D97-AF65-F5344CB8AC3E}">
        <p14:creationId xmlns:p14="http://schemas.microsoft.com/office/powerpoint/2007/7/12/main" val="30230813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3A7866-C69F-4625-B891-7004ED555B0B}" type="slidenum">
              <a:rPr lang="en-US" smtClean="0"/>
              <a:pPr/>
              <a:t>8</a:t>
            </a:fld>
            <a:endParaRPr lang="en-US"/>
          </a:p>
        </p:txBody>
      </p:sp>
    </p:spTree>
    <p:extLst>
      <p:ext uri="{BB962C8B-B14F-4D97-AF65-F5344CB8AC3E}">
        <p14:creationId xmlns:p14="http://schemas.microsoft.com/office/powerpoint/2007/7/12/main" val="30230813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3A7866-C69F-4625-B891-7004ED555B0B}" type="slidenum">
              <a:rPr lang="en-US" smtClean="0"/>
              <a:pPr/>
              <a:t>9</a:t>
            </a:fld>
            <a:endParaRPr lang="en-US"/>
          </a:p>
        </p:txBody>
      </p:sp>
    </p:spTree>
    <p:extLst>
      <p:ext uri="{BB962C8B-B14F-4D97-AF65-F5344CB8AC3E}">
        <p14:creationId xmlns:p14="http://schemas.microsoft.com/office/powerpoint/2007/7/12/main" val="30230813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25D95B08-D102-4B44-8F55-A11D521D8AD6}" type="datetimeFigureOut">
              <a:rPr lang="en-US" smtClean="0"/>
              <a:pPr/>
              <a:t>5/21/2008</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7EA33CC2-D289-41E4-A0FA-DD0DE808400D}"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5D95B08-D102-4B44-8F55-A11D521D8AD6}" type="datetimeFigureOut">
              <a:rPr lang="en-US" smtClean="0"/>
              <a:pPr/>
              <a:t>5/21/2008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A33CC2-D289-41E4-A0FA-DD0DE808400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5D95B08-D102-4B44-8F55-A11D521D8AD6}" type="datetimeFigureOut">
              <a:rPr lang="en-US" smtClean="0"/>
              <a:pPr/>
              <a:t>5/21/2008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A33CC2-D289-41E4-A0FA-DD0DE808400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25D95B08-D102-4B44-8F55-A11D521D8AD6}" type="datetimeFigureOut">
              <a:rPr lang="en-US" smtClean="0"/>
              <a:pPr/>
              <a:t>5/21/2008</a:t>
            </a:fld>
            <a:endParaRPr lang="en-US"/>
          </a:p>
        </p:txBody>
      </p:sp>
      <p:sp>
        <p:nvSpPr>
          <p:cNvPr id="9" name="Slide Number Placeholder 8"/>
          <p:cNvSpPr>
            <a:spLocks noGrp="1"/>
          </p:cNvSpPr>
          <p:nvPr>
            <p:ph type="sldNum" sz="quarter" idx="15"/>
          </p:nvPr>
        </p:nvSpPr>
        <p:spPr/>
        <p:txBody>
          <a:bodyPr rtlCol="0"/>
          <a:lstStyle/>
          <a:p>
            <a:fld id="{7EA33CC2-D289-41E4-A0FA-DD0DE808400D}"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25D95B08-D102-4B44-8F55-A11D521D8AD6}" type="datetimeFigureOut">
              <a:rPr lang="en-US" smtClean="0"/>
              <a:pPr/>
              <a:t>5/21/2008</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7EA33CC2-D289-41E4-A0FA-DD0DE808400D}"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25D95B08-D102-4B44-8F55-A11D521D8AD6}" type="datetimeFigureOut">
              <a:rPr lang="en-US" smtClean="0"/>
              <a:pPr/>
              <a:t>5/21/2008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A33CC2-D289-41E4-A0FA-DD0DE808400D}"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25D95B08-D102-4B44-8F55-A11D521D8AD6}" type="datetimeFigureOut">
              <a:rPr lang="en-US" smtClean="0"/>
              <a:pPr/>
              <a:t>5/21/2008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EA33CC2-D289-41E4-A0FA-DD0DE808400D}"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xmlns:mc="http://schemas.openxmlformats.org/markup-compatibility/2006" xmlns:a14="http://schemas.microsoft.com/office/drawing/2007/7/7/main" val="FFFFFF" mc:Ignorable=""/>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xmlns:mc="http://schemas.openxmlformats.org/markup-compatibility/2006" xmlns:a14="http://schemas.microsoft.com/office/drawing/2007/7/7/main" val="FFFFFF" mc:Ignorable=""/>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25D95B08-D102-4B44-8F55-A11D521D8AD6}" type="datetimeFigureOut">
              <a:rPr lang="en-US" smtClean="0"/>
              <a:pPr/>
              <a:t>5/21/2008</a:t>
            </a:fld>
            <a:endParaRPr lang="en-US"/>
          </a:p>
        </p:txBody>
      </p:sp>
      <p:sp>
        <p:nvSpPr>
          <p:cNvPr id="7" name="Slide Number Placeholder 6"/>
          <p:cNvSpPr>
            <a:spLocks noGrp="1"/>
          </p:cNvSpPr>
          <p:nvPr>
            <p:ph type="sldNum" sz="quarter" idx="11"/>
          </p:nvPr>
        </p:nvSpPr>
        <p:spPr/>
        <p:txBody>
          <a:bodyPr rtlCol="0"/>
          <a:lstStyle/>
          <a:p>
            <a:fld id="{7EA33CC2-D289-41E4-A0FA-DD0DE808400D}"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D95B08-D102-4B44-8F55-A11D521D8AD6}" type="datetimeFigureOut">
              <a:rPr lang="en-US" smtClean="0"/>
              <a:pPr/>
              <a:t>5/21/2008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EA33CC2-D289-41E4-A0FA-DD0DE808400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25D95B08-D102-4B44-8F55-A11D521D8AD6}" type="datetimeFigureOut">
              <a:rPr lang="en-US" smtClean="0"/>
              <a:pPr/>
              <a:t>5/21/2008</a:t>
            </a:fld>
            <a:endParaRPr lang="en-US"/>
          </a:p>
        </p:txBody>
      </p:sp>
      <p:sp>
        <p:nvSpPr>
          <p:cNvPr id="22" name="Slide Number Placeholder 21"/>
          <p:cNvSpPr>
            <a:spLocks noGrp="1"/>
          </p:cNvSpPr>
          <p:nvPr>
            <p:ph type="sldNum" sz="quarter" idx="15"/>
          </p:nvPr>
        </p:nvSpPr>
        <p:spPr/>
        <p:txBody>
          <a:bodyPr rtlCol="0"/>
          <a:lstStyle/>
          <a:p>
            <a:fld id="{7EA33CC2-D289-41E4-A0FA-DD0DE808400D}"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25D95B08-D102-4B44-8F55-A11D521D8AD6}" type="datetimeFigureOut">
              <a:rPr lang="en-US" smtClean="0"/>
              <a:pPr/>
              <a:t>5/21/2008</a:t>
            </a:fld>
            <a:endParaRPr lang="en-US"/>
          </a:p>
        </p:txBody>
      </p:sp>
      <p:sp>
        <p:nvSpPr>
          <p:cNvPr id="18" name="Slide Number Placeholder 17"/>
          <p:cNvSpPr>
            <a:spLocks noGrp="1"/>
          </p:cNvSpPr>
          <p:nvPr>
            <p:ph type="sldNum" sz="quarter" idx="11"/>
          </p:nvPr>
        </p:nvSpPr>
        <p:spPr/>
        <p:txBody>
          <a:bodyPr rtlCol="0"/>
          <a:lstStyle/>
          <a:p>
            <a:fld id="{7EA33CC2-D289-41E4-A0FA-DD0DE808400D}"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25D95B08-D102-4B44-8F55-A11D521D8AD6}" type="datetimeFigureOut">
              <a:rPr lang="en-US" smtClean="0"/>
              <a:pPr/>
              <a:t>5/21/2008</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xmlns:mc="http://schemas.openxmlformats.org/markup-compatibility/2006" xmlns:a14="http://schemas.microsoft.com/office/drawing/2007/7/7/main" val="FFFFFF" mc:Ignorable=""/>
                </a:solidFill>
              </a:defRPr>
            </a:lvl1pPr>
          </a:lstStyle>
          <a:p>
            <a:fld id="{7EA33CC2-D289-41E4-A0FA-DD0DE808400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file:///E:\Document\Fatema\&#1592;&#1604;&#1575;&#1605;&#1577;%20&#1575;&#1604;&#1586;&#1607;&#1585;&#1575;&#1569;%20&#1605;&#1606;%20&#1603;&#1578;&#1576;%20&#1575;&#1604;&#1588;&#1610;&#1593;&#1577;.doc"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file:///E:\Document\Fatema\&#1575;&#1589;&#1604;&#1575;&#1581;&#1610;\&#1585;&#1608;&#1575;&#1610;&#1578;%20&#1606;&#1592;&#1575;&#1605;%20&#1605;&#1593;&#1578;&#1586;&#1604;&#1610;.doc"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file:///E:\Document\soall\takmil\&#1606;&#1575;&#1605;&#1607;%20&#1593;&#1605;&#1585;%20&#1576;&#1607;%20&#1605;&#1593;&#1575;&#1608;&#1610;&#1607;.doc"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file:///E:\Document\maqale\&#1580;&#1588;&#1606;&#1608;&#1575;&#1585;&#1607;\&#1581;&#1583;&#1610;&#1579;\&#1662;&#1588;&#1610;&#1605;&#1575;&#1606;&#1610;%20&#1575;&#1576;&#1608;&#1576;&#1603;&#1585;.doc"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file:///E:\Document\maqale\&#1580;&#1588;&#1606;&#1608;&#1575;&#1585;&#1607;\&#1581;&#1583;&#1610;&#1579;\&#1662;&#1588;&#1610;&#1605;&#1575;&#1606;&#1610;%20&#1575;&#1576;&#1608;&#1576;&#1603;&#1585;.doc"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file:///E:\Document\maqale\&#1580;&#1588;&#1606;&#1608;&#1575;&#1585;&#1607;\&#1581;&#1583;&#1610;&#1579;\&#1662;&#1588;&#1610;&#1605;&#1575;&#1606;&#1610;%20&#1575;&#1576;&#1608;&#1576;&#1603;&#1585;.doc"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file:///E:\Document\Fatema\&#1575;&#1589;&#1604;&#1575;&#1581;&#1610;\&#1585;&#1608;&#1575;&#1610;&#1578;%20&#1580;&#1608;&#1610;&#1606;&#1610;.doc"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file:///E:\Document\maqale\&#1601;&#1575;&#1591;&#1605;&#1607;%20%20&#1608;&#1579;&#1610;&#1602;&#1577;%20&#1581;&#1602;&#1575;&#1606;&#1610;&#1577;%20&#1575;&#1604;&#1588;&#1610;&#1593;&#1577;.doc"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file:///E:\Document\Fatema\&#1575;&#1589;&#1604;&#1575;&#1581;&#1610;\&#1670;&#1585;&#1575;%20&#1581;&#1590;&#1585;&#1578;%20&#1586;&#1607;&#1585;&#1575;%20&#1588;&#1576;&#1575;&#1606;&#1607;%20&#1583;&#1601;&#1606;%20&#1588;&#1583;.doc"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57422" y="357166"/>
            <a:ext cx="6572296" cy="1470025"/>
          </a:xfrm>
        </p:spPr>
        <p:style>
          <a:lnRef idx="2">
            <a:schemeClr val="accent2">
              <a:shade val="50000"/>
            </a:schemeClr>
          </a:lnRef>
          <a:fillRef idx="1">
            <a:schemeClr val="accent2"/>
          </a:fillRef>
          <a:effectRef idx="0">
            <a:schemeClr val="accent2"/>
          </a:effectRef>
          <a:fontRef idx="minor">
            <a:schemeClr val="lt1"/>
          </a:fontRef>
        </p:style>
        <p:txBody>
          <a:bodyPr>
            <a:normAutofit/>
          </a:bodyPr>
          <a:lstStyle/>
          <a:p>
            <a:r>
              <a:rPr lang="fa-IR" sz="8800" b="0" dirty="0" smtClean="0">
                <a:cs typeface="IranNastaliq" pitchFamily="18" charset="0"/>
              </a:rPr>
              <a:t>السلام عليك ايتها الصديقة الشهيدة</a:t>
            </a:r>
            <a:endParaRPr lang="en-US" sz="8800" b="0" dirty="0">
              <a:cs typeface="IranNastaliq" pitchFamily="18" charset="0"/>
            </a:endParaRPr>
          </a:p>
        </p:txBody>
      </p:sp>
      <p:sp>
        <p:nvSpPr>
          <p:cNvPr id="3" name="Subtitle 2"/>
          <p:cNvSpPr>
            <a:spLocks noGrp="1"/>
          </p:cNvSpPr>
          <p:nvPr>
            <p:ph type="subTitle" idx="1"/>
          </p:nvPr>
        </p:nvSpPr>
        <p:spPr>
          <a:xfrm>
            <a:off x="1857356" y="2571744"/>
            <a:ext cx="7072362" cy="1785950"/>
          </a:xfrm>
        </p:spPr>
        <p:txBody>
          <a:bodyPr>
            <a:normAutofit/>
          </a:bodyPr>
          <a:lstStyle/>
          <a:p>
            <a:pPr algn="r" rtl="1"/>
            <a:r>
              <a:rPr lang="fa-IR" sz="4800" b="0" dirty="0" smtClean="0">
                <a:latin typeface="Homa"/>
                <a:cs typeface="MCS Andalos S_I normal." pitchFamily="2" charset="-78"/>
              </a:rPr>
              <a:t>قال الكاظم </a:t>
            </a:r>
            <a:r>
              <a:rPr lang="fa-IR" sz="4800" b="0" dirty="0" smtClean="0">
                <a:latin typeface="Homa"/>
                <a:cs typeface="MCS Andalos S_I normal." pitchFamily="2" charset="-78"/>
                <a:sym typeface="Roumouz1"/>
              </a:rPr>
              <a:t></a:t>
            </a:r>
            <a:r>
              <a:rPr lang="fa-IR" sz="4800" b="0" dirty="0" smtClean="0">
                <a:latin typeface="Homa"/>
                <a:cs typeface="MCS Andalos S_I normal." pitchFamily="2" charset="-78"/>
              </a:rPr>
              <a:t>:</a:t>
            </a:r>
          </a:p>
          <a:p>
            <a:pPr algn="r" rtl="1"/>
            <a:r>
              <a:rPr lang="fa-IR" sz="4800" b="0" dirty="0">
                <a:latin typeface="Homa"/>
                <a:cs typeface="MCS Andalos S_I normal." pitchFamily="2" charset="-78"/>
              </a:rPr>
              <a:t>إِنَّ </a:t>
            </a:r>
            <a:r>
              <a:rPr lang="fa-IR" sz="4800" b="0" dirty="0" smtClean="0">
                <a:solidFill>
                  <a:schemeClr val="accent5">
                    <a:lumMod val="75000"/>
                  </a:schemeClr>
                </a:solidFill>
                <a:latin typeface="Homa"/>
                <a:cs typeface="MCS Andalos S_I normal." pitchFamily="2" charset="-78"/>
              </a:rPr>
              <a:t>فَاطِمَةَ</a:t>
            </a:r>
            <a:r>
              <a:rPr lang="fa-IR" sz="4800" b="0" dirty="0" smtClean="0">
                <a:latin typeface="Homa"/>
                <a:cs typeface="MCS Andalos S_I normal." pitchFamily="2" charset="-78"/>
                <a:sym typeface="Roumouz"/>
              </a:rPr>
              <a:t></a:t>
            </a:r>
            <a:r>
              <a:rPr lang="fa-IR" sz="4800" b="0" dirty="0" smtClean="0">
                <a:latin typeface="Homa"/>
                <a:cs typeface="MCS Andalos S_I normal." pitchFamily="2" charset="-78"/>
              </a:rPr>
              <a:t> </a:t>
            </a:r>
            <a:r>
              <a:rPr lang="fa-IR" sz="4800" b="0" dirty="0">
                <a:solidFill>
                  <a:srgbClr xmlns:mc="http://schemas.openxmlformats.org/markup-compatibility/2006" xmlns:a14="http://schemas.microsoft.com/office/drawing/2007/7/7/main" val="006600" mc:Ignorable=""/>
                </a:solidFill>
                <a:latin typeface="Homa"/>
                <a:cs typeface="MCS Andalos S_I normal." pitchFamily="2" charset="-78"/>
              </a:rPr>
              <a:t>صِدِّيقَةٌ </a:t>
            </a:r>
            <a:r>
              <a:rPr lang="fa-IR" sz="4800" b="0" dirty="0">
                <a:solidFill>
                  <a:srgbClr xmlns:mc="http://schemas.openxmlformats.org/markup-compatibility/2006" xmlns:a14="http://schemas.microsoft.com/office/drawing/2007/7/7/main" val="FF0000" mc:Ignorable=""/>
                </a:solidFill>
                <a:latin typeface="Homa"/>
                <a:cs typeface="MCS Andalos S_I normal." pitchFamily="2" charset="-78"/>
              </a:rPr>
              <a:t>شَهِيدَةٌ </a:t>
            </a:r>
            <a:r>
              <a:rPr lang="fa-IR" sz="4800" b="0" dirty="0">
                <a:latin typeface="Homa"/>
                <a:cs typeface="MCS Andalos S_I normal." pitchFamily="2" charset="-78"/>
              </a:rPr>
              <a:t>... </a:t>
            </a:r>
            <a:endParaRPr lang="en-US" sz="4800" b="0" dirty="0">
              <a:latin typeface="Homa"/>
              <a:cs typeface="MCS Andalos S_I normal." pitchFamily="2" charset="-78"/>
            </a:endParaRPr>
          </a:p>
        </p:txBody>
      </p:sp>
      <p:sp>
        <p:nvSpPr>
          <p:cNvPr id="4" name="Rectangle 3"/>
          <p:cNvSpPr/>
          <p:nvPr/>
        </p:nvSpPr>
        <p:spPr>
          <a:xfrm>
            <a:off x="2857488" y="5357826"/>
            <a:ext cx="4214842" cy="523220"/>
          </a:xfrm>
          <a:prstGeom prst="rect">
            <a:avLst/>
          </a:prstGeom>
          <a:effectLst>
            <a:outerShdw blurRad="50800" dist="25000" dir="5400000" rotWithShape="0">
              <a:srgbClr xmlns:mc="http://schemas.openxmlformats.org/markup-compatibility/2006" xmlns:a14="http://schemas.microsoft.com/office/drawing/2007/7/7/main" val="000000" mc:Ignorable="">
                <a:alpha val="40000"/>
              </a:srgbClr>
            </a:outerShdw>
            <a:softEdge rad="31750"/>
          </a:effectLst>
        </p:spPr>
        <p:style>
          <a:lnRef idx="1">
            <a:schemeClr val="accent3"/>
          </a:lnRef>
          <a:fillRef idx="2">
            <a:schemeClr val="accent3"/>
          </a:fillRef>
          <a:effectRef idx="1">
            <a:schemeClr val="accent3"/>
          </a:effectRef>
          <a:fontRef idx="minor">
            <a:schemeClr val="dk1"/>
          </a:fontRef>
        </p:style>
        <p:txBody>
          <a:bodyPr wrap="square">
            <a:spAutoFit/>
          </a:bodyPr>
          <a:lstStyle/>
          <a:p>
            <a:r>
              <a:rPr lang="fa-IR" sz="2800" dirty="0">
                <a:solidFill>
                  <a:srgbClr xmlns:mc="http://schemas.openxmlformats.org/markup-compatibility/2006" xmlns:a14="http://schemas.microsoft.com/office/drawing/2007/7/7/main" val="C00000" mc:Ignorable=""/>
                </a:solidFill>
                <a:cs typeface="Lotus" pitchFamily="2" charset="-78"/>
              </a:rPr>
              <a:t>الكافي، الشيخ </a:t>
            </a:r>
            <a:r>
              <a:rPr lang="fa-IR" sz="2800" dirty="0" smtClean="0">
                <a:solidFill>
                  <a:srgbClr xmlns:mc="http://schemas.openxmlformats.org/markup-compatibility/2006" xmlns:a14="http://schemas.microsoft.com/office/drawing/2007/7/7/main" val="C00000" mc:Ignorable=""/>
                </a:solidFill>
                <a:cs typeface="Lotus" pitchFamily="2" charset="-78"/>
              </a:rPr>
              <a:t>الكليني، </a:t>
            </a:r>
            <a:r>
              <a:rPr lang="fa-IR" sz="2800" dirty="0">
                <a:solidFill>
                  <a:srgbClr xmlns:mc="http://schemas.openxmlformats.org/markup-compatibility/2006" xmlns:a14="http://schemas.microsoft.com/office/drawing/2007/7/7/main" val="C00000" mc:Ignorable=""/>
                </a:solidFill>
                <a:cs typeface="Lotus" pitchFamily="2" charset="-78"/>
              </a:rPr>
              <a:t>ج</a:t>
            </a:r>
            <a:r>
              <a:rPr lang="fa-IR" sz="2800" dirty="0" smtClean="0">
                <a:solidFill>
                  <a:srgbClr xmlns:mc="http://schemas.openxmlformats.org/markup-compatibility/2006" xmlns:a14="http://schemas.microsoft.com/office/drawing/2007/7/7/main" val="C00000" mc:Ignorable=""/>
                </a:solidFill>
                <a:cs typeface="Lotus" pitchFamily="2" charset="-78"/>
              </a:rPr>
              <a:t>‏1، </a:t>
            </a:r>
            <a:r>
              <a:rPr lang="fa-IR" sz="2800" dirty="0">
                <a:solidFill>
                  <a:srgbClr xmlns:mc="http://schemas.openxmlformats.org/markup-compatibility/2006" xmlns:a14="http://schemas.microsoft.com/office/drawing/2007/7/7/main" val="C00000" mc:Ignorable=""/>
                </a:solidFill>
                <a:cs typeface="Lotus" pitchFamily="2" charset="-78"/>
              </a:rPr>
              <a:t>ص 458 </a:t>
            </a:r>
            <a:endParaRPr lang="en-US" sz="2800" dirty="0">
              <a:solidFill>
                <a:srgbClr xmlns:mc="http://schemas.openxmlformats.org/markup-compatibility/2006" xmlns:a14="http://schemas.microsoft.com/office/drawing/2007/7/7/main" val="C00000" mc:Ignorable=""/>
              </a:solidFill>
              <a:cs typeface="Lotus" pitchFamily="2" charset="-78"/>
            </a:endParaRPr>
          </a:p>
        </p:txBody>
      </p:sp>
      <p:sp>
        <p:nvSpPr>
          <p:cNvPr id="6" name="Action Button: Back or Previous 5">
            <a:hlinkClick r:id="rId3" action="ppaction://program" highlightClick="1"/>
          </p:cNvPr>
          <p:cNvSpPr/>
          <p:nvPr/>
        </p:nvSpPr>
        <p:spPr>
          <a:xfrm>
            <a:off x="1500166" y="6286520"/>
            <a:ext cx="214314" cy="285728"/>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07/7/12/main" val="1478365659"/>
      </p:ext>
    </p:extLst>
  </p:cSld>
  <p:clrMapOvr>
    <a:masterClrMapping/>
  </p:clrMapOvr>
  <p:transition xmlns:p14="http://schemas.microsoft.com/office/powerpoint/2007/7/12/main" spd="slow">
    <p:push dir="u"/>
  </p:transition>
  <p:timing>
    <p:tnLst>
      <p:par>
        <p:cTn xmlns:p14="http://schemas.microsoft.com/office/powerpoint/2007/7/12/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5" fill="hold">
                            <p:stCondLst>
                              <p:cond delay="1000"/>
                            </p:stCondLst>
                            <p:childTnLst>
                              <p:par>
                                <p:cTn id="16" presetID="53" presetClass="entr" presetSubtype="0" fill="hold" grpId="0" nodeType="afterEffect">
                                  <p:stCondLst>
                                    <p:cond delay="0"/>
                                  </p:stCondLst>
                                  <p:childTnLst>
                                    <p:set>
                                      <p:cBhvr>
                                        <p:cTn id="17" dur="1" fill="hold">
                                          <p:stCondLst>
                                            <p:cond delay="0"/>
                                          </p:stCondLst>
                                        </p:cTn>
                                        <p:tgtEl>
                                          <p:spTgt spid="4"/>
                                        </p:tgtEl>
                                        <p:attrNameLst>
                                          <p:attrName>style.visibility</p:attrName>
                                        </p:attrNameLst>
                                      </p:cBhvr>
                                      <p:to>
                                        <p:strVal val="visible"/>
                                      </p:to>
                                    </p:set>
                                    <p:anim calcmode="lin" valueType="num">
                                      <p:cBhvr>
                                        <p:cTn id="18" dur="500" fill="hold"/>
                                        <p:tgtEl>
                                          <p:spTgt spid="4"/>
                                        </p:tgtEl>
                                        <p:attrNameLst>
                                          <p:attrName>ppt_w</p:attrName>
                                        </p:attrNameLst>
                                      </p:cBhvr>
                                      <p:tavLst>
                                        <p:tav tm="0">
                                          <p:val>
                                            <p:fltVal val="0"/>
                                          </p:val>
                                        </p:tav>
                                        <p:tav tm="100000">
                                          <p:val>
                                            <p:strVal val="#ppt_w"/>
                                          </p:val>
                                        </p:tav>
                                      </p:tavLst>
                                    </p:anim>
                                    <p:anim calcmode="lin" valueType="num">
                                      <p:cBhvr>
                                        <p:cTn id="19" dur="500" fill="hold"/>
                                        <p:tgtEl>
                                          <p:spTgt spid="4"/>
                                        </p:tgtEl>
                                        <p:attrNameLst>
                                          <p:attrName>ppt_h</p:attrName>
                                        </p:attrNameLst>
                                      </p:cBhvr>
                                      <p:tavLst>
                                        <p:tav tm="0">
                                          <p:val>
                                            <p:fltVal val="0"/>
                                          </p:val>
                                        </p:tav>
                                        <p:tav tm="100000">
                                          <p:val>
                                            <p:strVal val="#ppt_h"/>
                                          </p:val>
                                        </p:tav>
                                      </p:tavLst>
                                    </p:anim>
                                    <p:animEffect transition="in" filter="fade">
                                      <p:cBhvr>
                                        <p:cTn id="2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28794" y="428604"/>
            <a:ext cx="6858048" cy="1000132"/>
          </a:xfrm>
        </p:spPr>
        <p:style>
          <a:lnRef idx="1">
            <a:schemeClr val="accent5"/>
          </a:lnRef>
          <a:fillRef idx="2">
            <a:schemeClr val="accent5"/>
          </a:fillRef>
          <a:effectRef idx="1">
            <a:schemeClr val="accent5"/>
          </a:effectRef>
          <a:fontRef idx="minor">
            <a:schemeClr val="dk1"/>
          </a:fontRef>
        </p:style>
        <p:txBody>
          <a:bodyPr>
            <a:noAutofit/>
          </a:bodyPr>
          <a:lstStyle/>
          <a:p>
            <a:pPr algn="ctr" rtl="1"/>
            <a:r>
              <a:rPr lang="fa-IR" sz="3200" b="0" dirty="0" smtClean="0">
                <a:cs typeface="Sultan Medium" pitchFamily="2" charset="-78"/>
              </a:rPr>
              <a:t>شهادت حضرت محسن </a:t>
            </a:r>
            <a:r>
              <a:rPr lang="fa-IR" sz="3200" b="0" dirty="0" smtClean="0">
                <a:cs typeface="Sultan Medium" pitchFamily="2" charset="-78"/>
                <a:sym typeface="Roumouz1"/>
              </a:rPr>
              <a:t>و جسارت عمر به فاطمه </a:t>
            </a:r>
            <a:r>
              <a:rPr lang="fa-IR" sz="3200" b="0" dirty="0" smtClean="0">
                <a:cs typeface="Sultan Medium" pitchFamily="2" charset="-78"/>
                <a:sym typeface="Roumouz"/>
              </a:rPr>
              <a:t>از كتاب‌هاي اهل سنت</a:t>
            </a:r>
            <a:endParaRPr lang="en-US" sz="3200" b="0" dirty="0">
              <a:cs typeface="Sultan Medium" pitchFamily="2" charset="-78"/>
            </a:endParaRPr>
          </a:p>
        </p:txBody>
      </p:sp>
      <p:sp>
        <p:nvSpPr>
          <p:cNvPr id="7" name="Rectangle 6"/>
          <p:cNvSpPr/>
          <p:nvPr/>
        </p:nvSpPr>
        <p:spPr>
          <a:xfrm>
            <a:off x="1785918" y="1785926"/>
            <a:ext cx="7072346" cy="2308324"/>
          </a:xfrm>
          <a:prstGeom prst="rect">
            <a:avLst/>
          </a:prstGeom>
        </p:spPr>
        <p:txBody>
          <a:bodyPr wrap="square">
            <a:spAutoFit/>
          </a:bodyPr>
          <a:lstStyle/>
          <a:p>
            <a:pPr algn="justLow" rtl="1"/>
            <a:r>
              <a:rPr lang="fa-IR" sz="3600" dirty="0" smtClean="0">
                <a:solidFill>
                  <a:schemeClr val="accent3">
                    <a:lumMod val="75000"/>
                  </a:schemeClr>
                </a:solidFill>
                <a:latin typeface="YAGHOTI  S  fard-a " pitchFamily="2" charset="2"/>
                <a:cs typeface="Yagut" pitchFamily="2" charset="-78"/>
              </a:rPr>
              <a:t>قال النظام المعتزلي: </a:t>
            </a:r>
            <a:r>
              <a:rPr lang="fa-IR" sz="3600" dirty="0">
                <a:solidFill>
                  <a:schemeClr val="accent3">
                    <a:lumMod val="75000"/>
                  </a:schemeClr>
                </a:solidFill>
                <a:latin typeface="YAGHOTI  S  fard-a " pitchFamily="2" charset="2"/>
                <a:cs typeface="Yagut" pitchFamily="2" charset="-78"/>
              </a:rPr>
              <a:t>ان عمر ضرب بطن فاطمة يوم البيعة حتى القت الجنين من بطنها وكان يصيح احرقوا دارها بمن فيها وما كان فى الدار غير على وفاطمة والحسن والحسين.</a:t>
            </a:r>
            <a:endParaRPr lang="en-US" sz="3600" dirty="0">
              <a:solidFill>
                <a:schemeClr val="accent3">
                  <a:lumMod val="75000"/>
                </a:schemeClr>
              </a:solidFill>
              <a:latin typeface="YAGHOTI  S  fard-a " pitchFamily="2" charset="2"/>
              <a:cs typeface="Yagut" pitchFamily="2" charset="-78"/>
            </a:endParaRPr>
          </a:p>
        </p:txBody>
      </p:sp>
      <p:sp>
        <p:nvSpPr>
          <p:cNvPr id="8" name="Rectangle 7"/>
          <p:cNvSpPr/>
          <p:nvPr/>
        </p:nvSpPr>
        <p:spPr>
          <a:xfrm>
            <a:off x="2071670" y="4143380"/>
            <a:ext cx="6643702" cy="2062103"/>
          </a:xfrm>
          <a:prstGeom prst="rect">
            <a:avLst/>
          </a:prstGeom>
        </p:spPr>
        <p:txBody>
          <a:bodyPr wrap="square">
            <a:spAutoFit/>
          </a:bodyPr>
          <a:lstStyle/>
          <a:p>
            <a:pPr algn="justLow" rtl="1"/>
            <a:r>
              <a:rPr lang="fa-IR" sz="3200" dirty="0">
                <a:solidFill>
                  <a:srgbClr xmlns:mc="http://schemas.openxmlformats.org/markup-compatibility/2006" xmlns:a14="http://schemas.microsoft.com/office/drawing/2007/7/7/main" val="003300" mc:Ignorable=""/>
                </a:solidFill>
                <a:cs typeface="Taher" pitchFamily="2" charset="-78"/>
              </a:rPr>
              <a:t>عمر در روز بيعت، </a:t>
            </a:r>
            <a:r>
              <a:rPr lang="fa-IR" sz="3200" dirty="0" smtClean="0">
                <a:solidFill>
                  <a:srgbClr xmlns:mc="http://schemas.openxmlformats.org/markup-compatibility/2006" xmlns:a14="http://schemas.microsoft.com/office/drawing/2007/7/7/main" val="003300" mc:Ignorable=""/>
                </a:solidFill>
                <a:cs typeface="Taher" pitchFamily="2" charset="-78"/>
              </a:rPr>
              <a:t>به شکم </a:t>
            </a:r>
            <a:r>
              <a:rPr lang="fa-IR" sz="3200" dirty="0">
                <a:solidFill>
                  <a:srgbClr xmlns:mc="http://schemas.openxmlformats.org/markup-compatibility/2006" xmlns:a14="http://schemas.microsoft.com/office/drawing/2007/7/7/main" val="003300" mc:Ignorable=""/>
                </a:solidFill>
                <a:cs typeface="Taher" pitchFamily="2" charset="-78"/>
              </a:rPr>
              <a:t>حضرت فاطمه </a:t>
            </a:r>
            <a:r>
              <a:rPr lang="fa-IR" sz="3200" dirty="0" smtClean="0">
                <a:solidFill>
                  <a:srgbClr xmlns:mc="http://schemas.openxmlformats.org/markup-compatibility/2006" xmlns:a14="http://schemas.microsoft.com/office/drawing/2007/7/7/main" val="003300" mc:Ignorable=""/>
                </a:solidFill>
                <a:cs typeface="Taher" pitchFamily="2" charset="-78"/>
                <a:sym typeface="Roumouz"/>
              </a:rPr>
              <a:t>زد و</a:t>
            </a:r>
            <a:r>
              <a:rPr lang="fa-IR" sz="3200" dirty="0" smtClean="0">
                <a:solidFill>
                  <a:srgbClr xmlns:mc="http://schemas.openxmlformats.org/markup-compatibility/2006" xmlns:a14="http://schemas.microsoft.com/office/drawing/2007/7/7/main" val="003300" mc:Ignorable=""/>
                </a:solidFill>
                <a:cs typeface="Taher" pitchFamily="2" charset="-78"/>
              </a:rPr>
              <a:t> او سقط </a:t>
            </a:r>
            <a:r>
              <a:rPr lang="fa-IR" sz="3200" dirty="0">
                <a:solidFill>
                  <a:srgbClr xmlns:mc="http://schemas.openxmlformats.org/markup-compatibility/2006" xmlns:a14="http://schemas.microsoft.com/office/drawing/2007/7/7/main" val="003300" mc:Ignorable=""/>
                </a:solidFill>
                <a:cs typeface="Taher" pitchFamily="2" charset="-78"/>
              </a:rPr>
              <a:t>جنين کرد؛ </a:t>
            </a:r>
            <a:r>
              <a:rPr lang="fa-IR" sz="3200" dirty="0" smtClean="0">
                <a:solidFill>
                  <a:srgbClr xmlns:mc="http://schemas.openxmlformats.org/markup-compatibility/2006" xmlns:a14="http://schemas.microsoft.com/office/drawing/2007/7/7/main" val="003300" mc:Ignorable=""/>
                </a:solidFill>
                <a:cs typeface="Taher" pitchFamily="2" charset="-78"/>
              </a:rPr>
              <a:t>عمر، </a:t>
            </a:r>
            <a:r>
              <a:rPr lang="fa-IR" sz="3200" dirty="0">
                <a:solidFill>
                  <a:srgbClr xmlns:mc="http://schemas.openxmlformats.org/markup-compatibility/2006" xmlns:a14="http://schemas.microsoft.com/office/drawing/2007/7/7/main" val="003300" mc:Ignorable=""/>
                </a:solidFill>
                <a:cs typeface="Taher" pitchFamily="2" charset="-78"/>
              </a:rPr>
              <a:t>فرياد </a:t>
            </a:r>
            <a:r>
              <a:rPr lang="fa-IR" sz="3200" dirty="0" smtClean="0">
                <a:solidFill>
                  <a:srgbClr xmlns:mc="http://schemas.openxmlformats.org/markup-compatibility/2006" xmlns:a14="http://schemas.microsoft.com/office/drawing/2007/7/7/main" val="003300" mc:Ignorable=""/>
                </a:solidFill>
                <a:cs typeface="Taher" pitchFamily="2" charset="-78"/>
              </a:rPr>
              <a:t>مى‌‌زد: «خانه </a:t>
            </a:r>
            <a:r>
              <a:rPr lang="fa-IR" sz="3200" dirty="0">
                <a:solidFill>
                  <a:srgbClr xmlns:mc="http://schemas.openxmlformats.org/markup-compatibility/2006" xmlns:a14="http://schemas.microsoft.com/office/drawing/2007/7/7/main" val="003300" mc:Ignorable=""/>
                </a:solidFill>
                <a:cs typeface="Taher" pitchFamily="2" charset="-78"/>
              </a:rPr>
              <a:t>فاطمه را با ساکنان آن بسوزانيد» و حال آنکه جز علي، فاطمه، حسن و حسين کسى ديگر در خانه نبود.</a:t>
            </a:r>
            <a:endParaRPr lang="en-US" sz="3200" dirty="0">
              <a:solidFill>
                <a:srgbClr xmlns:mc="http://schemas.openxmlformats.org/markup-compatibility/2006" xmlns:a14="http://schemas.microsoft.com/office/drawing/2007/7/7/main" val="003300" mc:Ignorable=""/>
              </a:solidFill>
              <a:cs typeface="Taher" pitchFamily="2" charset="-78"/>
            </a:endParaRPr>
          </a:p>
        </p:txBody>
      </p:sp>
      <p:sp>
        <p:nvSpPr>
          <p:cNvPr id="9" name="Rectangle 8"/>
          <p:cNvSpPr/>
          <p:nvPr/>
        </p:nvSpPr>
        <p:spPr>
          <a:xfrm>
            <a:off x="2214546" y="6215082"/>
            <a:ext cx="4000528" cy="461665"/>
          </a:xfrm>
          <a:prstGeom prst="rect">
            <a:avLst/>
          </a:prstGeom>
          <a:effectLst>
            <a:outerShdw blurRad="50800" dist="25000" dir="5400000" rotWithShape="0">
              <a:srgbClr xmlns:mc="http://schemas.openxmlformats.org/markup-compatibility/2006" xmlns:a14="http://schemas.microsoft.com/office/drawing/2007/7/7/main" val="000000" mc:Ignorable="">
                <a:alpha val="40000"/>
              </a:srgbClr>
            </a:outerShdw>
            <a:softEdge rad="31750"/>
          </a:effectLst>
        </p:spPr>
        <p:style>
          <a:lnRef idx="1">
            <a:schemeClr val="accent5"/>
          </a:lnRef>
          <a:fillRef idx="2">
            <a:schemeClr val="accent5"/>
          </a:fillRef>
          <a:effectRef idx="1">
            <a:schemeClr val="accent5"/>
          </a:effectRef>
          <a:fontRef idx="minor">
            <a:schemeClr val="dk1"/>
          </a:fontRef>
        </p:style>
        <p:txBody>
          <a:bodyPr wrap="square">
            <a:spAutoFit/>
          </a:bodyPr>
          <a:lstStyle/>
          <a:p>
            <a:pPr algn="justLow" rtl="1"/>
            <a:r>
              <a:rPr lang="fa-IR" sz="2400" dirty="0">
                <a:cs typeface="Homa" pitchFamily="2" charset="-78"/>
              </a:rPr>
              <a:t>الملل والنحل، </a:t>
            </a:r>
            <a:r>
              <a:rPr lang="fa-IR" sz="2400" dirty="0" smtClean="0">
                <a:cs typeface="Homa" pitchFamily="2" charset="-78"/>
              </a:rPr>
              <a:t>شهرستاني، ج1</a:t>
            </a:r>
            <a:r>
              <a:rPr lang="fa-IR" sz="2400" dirty="0">
                <a:cs typeface="Homa" pitchFamily="2" charset="-78"/>
              </a:rPr>
              <a:t>، </a:t>
            </a:r>
            <a:r>
              <a:rPr lang="fa-IR" sz="2400" dirty="0" smtClean="0">
                <a:cs typeface="Homa" pitchFamily="2" charset="-78"/>
              </a:rPr>
              <a:t>ص57</a:t>
            </a:r>
            <a:endParaRPr lang="en-US" sz="2400" dirty="0">
              <a:solidFill>
                <a:srgbClr xmlns:mc="http://schemas.openxmlformats.org/markup-compatibility/2006" xmlns:a14="http://schemas.microsoft.com/office/drawing/2007/7/7/main" val="C00000" mc:Ignorable=""/>
              </a:solidFill>
              <a:cs typeface="Homa" pitchFamily="2" charset="-78"/>
            </a:endParaRPr>
          </a:p>
        </p:txBody>
      </p:sp>
      <p:sp>
        <p:nvSpPr>
          <p:cNvPr id="3" name="Action Button: Back or Previous 2">
            <a:hlinkClick r:id="rId3" action="ppaction://program" highlightClick="1"/>
          </p:cNvPr>
          <p:cNvSpPr/>
          <p:nvPr/>
        </p:nvSpPr>
        <p:spPr>
          <a:xfrm>
            <a:off x="1285852" y="6357958"/>
            <a:ext cx="428628" cy="214314"/>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07/7/12/main" val="3171226194"/>
      </p:ext>
    </p:extLst>
  </p:cSld>
  <p:clrMapOvr>
    <a:masterClrMapping/>
  </p:clrMapOvr>
  <mc:AlternateContent xmlns:mc="http://schemas.openxmlformats.org/markup-compatibility/2006" xmlns:p14="http://schemas.microsoft.com/office/powerpoint/2007/7/12/main">
    <mc:Choice Requires="p14">
      <p:transition spd="slow" p14:dur="1500">
        <p14:flip dir="r"/>
      </p:transition>
    </mc:Choice>
    <mc:Fallback xmlns="">
      <p:transition spd="slow">
        <p:fade/>
      </p:transition>
    </mc:Fallback>
  </mc:AlternateContent>
  <p:timing>
    <p:tnLst>
      <p:par>
        <p:cTn xmlns:p14="http://schemas.microsoft.com/office/powerpoint/2007/7/12/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6"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Horizontal)">
                                      <p:cBhvr>
                                        <p:cTn id="7" dur="1000"/>
                                        <p:tgtEl>
                                          <p:spTgt spid="7"/>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1500"/>
                                        <p:tgtEl>
                                          <p:spTgt spid="8"/>
                                        </p:tgtEl>
                                      </p:cBhvr>
                                    </p:animEffect>
                                    <p:anim calcmode="lin" valueType="num">
                                      <p:cBhvr>
                                        <p:cTn id="12" dur="1500" fill="hold"/>
                                        <p:tgtEl>
                                          <p:spTgt spid="8"/>
                                        </p:tgtEl>
                                        <p:attrNameLst>
                                          <p:attrName>ppt_x</p:attrName>
                                        </p:attrNameLst>
                                      </p:cBhvr>
                                      <p:tavLst>
                                        <p:tav tm="0">
                                          <p:val>
                                            <p:strVal val="#ppt_x"/>
                                          </p:val>
                                        </p:tav>
                                        <p:tav tm="100000">
                                          <p:val>
                                            <p:strVal val="#ppt_x"/>
                                          </p:val>
                                        </p:tav>
                                      </p:tavLst>
                                    </p:anim>
                                    <p:anim calcmode="lin" valueType="num">
                                      <p:cBhvr>
                                        <p:cTn id="13" dur="1500" fill="hold"/>
                                        <p:tgtEl>
                                          <p:spTgt spid="8"/>
                                        </p:tgtEl>
                                        <p:attrNameLst>
                                          <p:attrName>ppt_y</p:attrName>
                                        </p:attrNameLst>
                                      </p:cBhvr>
                                      <p:tavLst>
                                        <p:tav tm="0">
                                          <p:val>
                                            <p:strVal val="#ppt_y+.1"/>
                                          </p:val>
                                        </p:tav>
                                        <p:tav tm="100000">
                                          <p:val>
                                            <p:strVal val="#ppt_y"/>
                                          </p:val>
                                        </p:tav>
                                      </p:tavLst>
                                    </p:anim>
                                  </p:childTnLst>
                                </p:cTn>
                              </p:par>
                            </p:childTnLst>
                          </p:cTn>
                        </p:par>
                        <p:par>
                          <p:cTn id="14" fill="hold">
                            <p:stCondLst>
                              <p:cond delay="2500"/>
                            </p:stCondLst>
                            <p:childTnLst>
                              <p:par>
                                <p:cTn id="15" presetID="26" presetClass="entr" presetSubtype="0" fill="hold" grpId="0" nodeType="after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wipe(down)">
                                      <p:cBhvr>
                                        <p:cTn id="17" dur="653">
                                          <p:stCondLst>
                                            <p:cond delay="0"/>
                                          </p:stCondLst>
                                        </p:cTn>
                                        <p:tgtEl>
                                          <p:spTgt spid="9"/>
                                        </p:tgtEl>
                                      </p:cBhvr>
                                    </p:animEffect>
                                    <p:anim calcmode="lin" valueType="num">
                                      <p:cBhvr>
                                        <p:cTn id="18" dur="2050"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19" dur="747"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20" dur="747" tmFilter="0, 0; 0.125,0.2665; 0.25,0.4; 0.375,0.465; 0.5,0.5;  0.625,0.535; 0.75,0.6; 0.875,0.7335; 1,1">
                                          <p:stCondLst>
                                            <p:cond delay="747"/>
                                          </p:stCondLst>
                                        </p:cTn>
                                        <p:tgtEl>
                                          <p:spTgt spid="9"/>
                                        </p:tgtEl>
                                        <p:attrNameLst>
                                          <p:attrName>ppt_y</p:attrName>
                                        </p:attrNameLst>
                                      </p:cBhvr>
                                      <p:tavLst>
                                        <p:tav tm="0" fmla="#ppt_y-sin(pi*$)/9">
                                          <p:val>
                                            <p:fltVal val="0"/>
                                          </p:val>
                                        </p:tav>
                                        <p:tav tm="100000">
                                          <p:val>
                                            <p:fltVal val="1"/>
                                          </p:val>
                                        </p:tav>
                                      </p:tavLst>
                                    </p:anim>
                                    <p:anim calcmode="lin" valueType="num">
                                      <p:cBhvr>
                                        <p:cTn id="21" dur="374" tmFilter="0, 0; 0.125,0.2665; 0.25,0.4; 0.375,0.465; 0.5,0.5;  0.625,0.535; 0.75,0.6; 0.875,0.7335; 1,1">
                                          <p:stCondLst>
                                            <p:cond delay="1490"/>
                                          </p:stCondLst>
                                        </p:cTn>
                                        <p:tgtEl>
                                          <p:spTgt spid="9"/>
                                        </p:tgtEl>
                                        <p:attrNameLst>
                                          <p:attrName>ppt_y</p:attrName>
                                        </p:attrNameLst>
                                      </p:cBhvr>
                                      <p:tavLst>
                                        <p:tav tm="0" fmla="#ppt_y-sin(pi*$)/27">
                                          <p:val>
                                            <p:fltVal val="0"/>
                                          </p:val>
                                        </p:tav>
                                        <p:tav tm="100000">
                                          <p:val>
                                            <p:fltVal val="1"/>
                                          </p:val>
                                        </p:tav>
                                      </p:tavLst>
                                    </p:anim>
                                    <p:anim calcmode="lin" valueType="num">
                                      <p:cBhvr>
                                        <p:cTn id="22" dur="185" tmFilter="0, 0; 0.125,0.2665; 0.25,0.4; 0.375,0.465; 0.5,0.5;  0.625,0.535; 0.75,0.6; 0.875,0.7335; 1,1">
                                          <p:stCondLst>
                                            <p:cond delay="1863"/>
                                          </p:stCondLst>
                                        </p:cTn>
                                        <p:tgtEl>
                                          <p:spTgt spid="9"/>
                                        </p:tgtEl>
                                        <p:attrNameLst>
                                          <p:attrName>ppt_y</p:attrName>
                                        </p:attrNameLst>
                                      </p:cBhvr>
                                      <p:tavLst>
                                        <p:tav tm="0" fmla="#ppt_y-sin(pi*$)/81">
                                          <p:val>
                                            <p:fltVal val="0"/>
                                          </p:val>
                                        </p:tav>
                                        <p:tav tm="100000">
                                          <p:val>
                                            <p:fltVal val="1"/>
                                          </p:val>
                                        </p:tav>
                                      </p:tavLst>
                                    </p:anim>
                                    <p:animScale>
                                      <p:cBhvr>
                                        <p:cTn id="23" dur="29">
                                          <p:stCondLst>
                                            <p:cond delay="731"/>
                                          </p:stCondLst>
                                        </p:cTn>
                                        <p:tgtEl>
                                          <p:spTgt spid="9"/>
                                        </p:tgtEl>
                                      </p:cBhvr>
                                      <p:to x="100000" y="60000"/>
                                    </p:animScale>
                                    <p:animScale>
                                      <p:cBhvr>
                                        <p:cTn id="24" dur="187" decel="50000">
                                          <p:stCondLst>
                                            <p:cond delay="761"/>
                                          </p:stCondLst>
                                        </p:cTn>
                                        <p:tgtEl>
                                          <p:spTgt spid="9"/>
                                        </p:tgtEl>
                                      </p:cBhvr>
                                      <p:to x="100000" y="100000"/>
                                    </p:animScale>
                                    <p:animScale>
                                      <p:cBhvr>
                                        <p:cTn id="25" dur="29">
                                          <p:stCondLst>
                                            <p:cond delay="1476"/>
                                          </p:stCondLst>
                                        </p:cTn>
                                        <p:tgtEl>
                                          <p:spTgt spid="9"/>
                                        </p:tgtEl>
                                      </p:cBhvr>
                                      <p:to x="100000" y="80000"/>
                                    </p:animScale>
                                    <p:animScale>
                                      <p:cBhvr>
                                        <p:cTn id="26" dur="187" decel="50000">
                                          <p:stCondLst>
                                            <p:cond delay="1505"/>
                                          </p:stCondLst>
                                        </p:cTn>
                                        <p:tgtEl>
                                          <p:spTgt spid="9"/>
                                        </p:tgtEl>
                                      </p:cBhvr>
                                      <p:to x="100000" y="100000"/>
                                    </p:animScale>
                                    <p:animScale>
                                      <p:cBhvr>
                                        <p:cTn id="27" dur="29">
                                          <p:stCondLst>
                                            <p:cond delay="1847"/>
                                          </p:stCondLst>
                                        </p:cTn>
                                        <p:tgtEl>
                                          <p:spTgt spid="9"/>
                                        </p:tgtEl>
                                      </p:cBhvr>
                                      <p:to x="100000" y="90000"/>
                                    </p:animScale>
                                    <p:animScale>
                                      <p:cBhvr>
                                        <p:cTn id="28" dur="187" decel="50000">
                                          <p:stCondLst>
                                            <p:cond delay="1876"/>
                                          </p:stCondLst>
                                        </p:cTn>
                                        <p:tgtEl>
                                          <p:spTgt spid="9"/>
                                        </p:tgtEl>
                                      </p:cBhvr>
                                      <p:to x="100000" y="100000"/>
                                    </p:animScale>
                                    <p:animScale>
                                      <p:cBhvr>
                                        <p:cTn id="29" dur="29">
                                          <p:stCondLst>
                                            <p:cond delay="2034"/>
                                          </p:stCondLst>
                                        </p:cTn>
                                        <p:tgtEl>
                                          <p:spTgt spid="9"/>
                                        </p:tgtEl>
                                      </p:cBhvr>
                                      <p:to x="100000" y="95000"/>
                                    </p:animScale>
                                    <p:animScale>
                                      <p:cBhvr>
                                        <p:cTn id="30" dur="187" decel="50000">
                                          <p:stCondLst>
                                            <p:cond delay="2063"/>
                                          </p:stCondLst>
                                        </p:cTn>
                                        <p:tgtEl>
                                          <p:spTgt spid="9"/>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28794" y="571480"/>
            <a:ext cx="6858048" cy="1000132"/>
          </a:xfrm>
        </p:spPr>
        <p:style>
          <a:lnRef idx="1">
            <a:schemeClr val="accent5"/>
          </a:lnRef>
          <a:fillRef idx="2">
            <a:schemeClr val="accent5"/>
          </a:fillRef>
          <a:effectRef idx="1">
            <a:schemeClr val="accent5"/>
          </a:effectRef>
          <a:fontRef idx="minor">
            <a:schemeClr val="dk1"/>
          </a:fontRef>
        </p:style>
        <p:txBody>
          <a:bodyPr>
            <a:noAutofit/>
          </a:bodyPr>
          <a:lstStyle/>
          <a:p>
            <a:pPr algn="ctr" rtl="1"/>
            <a:r>
              <a:rPr lang="fa-IR" sz="3200" b="0" dirty="0" smtClean="0">
                <a:cs typeface="Sultan Medium" pitchFamily="2" charset="-78"/>
              </a:rPr>
              <a:t>وقايع شهادت حضرت زهرا </a:t>
            </a:r>
            <a:r>
              <a:rPr lang="fa-IR" sz="3200" b="0" dirty="0" smtClean="0">
                <a:cs typeface="Sultan Medium" pitchFamily="2" charset="-78"/>
                <a:sym typeface="Roumouz"/>
              </a:rPr>
              <a:t> از زبان عمر در نامه‌اي از عمر به معاويه</a:t>
            </a:r>
            <a:endParaRPr lang="en-US" sz="3200" b="0" dirty="0">
              <a:cs typeface="Sultan Medium" pitchFamily="2" charset="-78"/>
            </a:endParaRPr>
          </a:p>
        </p:txBody>
      </p:sp>
      <p:sp>
        <p:nvSpPr>
          <p:cNvPr id="7" name="Rectangle 6"/>
          <p:cNvSpPr/>
          <p:nvPr/>
        </p:nvSpPr>
        <p:spPr>
          <a:xfrm>
            <a:off x="1928794" y="1928802"/>
            <a:ext cx="7215206" cy="3970318"/>
          </a:xfrm>
          <a:prstGeom prst="rect">
            <a:avLst/>
          </a:prstGeom>
        </p:spPr>
        <p:txBody>
          <a:bodyPr wrap="square">
            <a:spAutoFit/>
          </a:bodyPr>
          <a:lstStyle/>
          <a:p>
            <a:pPr algn="justLow" rtl="1"/>
            <a:r>
              <a:rPr lang="ar-SA" sz="2800" b="1" dirty="0">
                <a:solidFill>
                  <a:srgbClr xmlns:mc="http://schemas.openxmlformats.org/markup-compatibility/2006" xmlns:a14="http://schemas.microsoft.com/office/drawing/2007/7/7/main" val="002060" mc:Ignorable=""/>
                </a:solidFill>
                <a:cs typeface="Taher" pitchFamily="2" charset="-78"/>
              </a:rPr>
              <a:t>حَتَّى أَتَيْتُ دَارَ عَلِيٍّ وَفَاطِمَةَ وَابْنَيْهِمَا الْحَسَنِ وَالْحُسَيْنِ وَابْنَتَيْهِمَا زَيْنَبَ وَأُمِّ كُلْثُومٍ، وَالْأَمَةِ الْمَدْعُوَّةِ بِفِضَّةَ، وَمَعِي خَالِدُ بْنُ وَلِيدٍ وَقُنْفُذٌ مَوْلَى أَبِي بَكْرٍ وَمَنْ صَحِبَ مِنْ خَواصِّنَا، فَقَرَعْتُ الْبَابَ عَلَيْهِمْ قَرْعاً </a:t>
            </a:r>
            <a:r>
              <a:rPr lang="ar-SA" sz="2800" b="1" dirty="0" smtClean="0">
                <a:solidFill>
                  <a:srgbClr xmlns:mc="http://schemas.openxmlformats.org/markup-compatibility/2006" xmlns:a14="http://schemas.microsoft.com/office/drawing/2007/7/7/main" val="002060" mc:Ignorable=""/>
                </a:solidFill>
                <a:cs typeface="Taher" pitchFamily="2" charset="-78"/>
              </a:rPr>
              <a:t>شَدِيداً</a:t>
            </a:r>
            <a:r>
              <a:rPr lang="fa-IR" sz="2800" b="1" dirty="0" smtClean="0">
                <a:solidFill>
                  <a:srgbClr xmlns:mc="http://schemas.openxmlformats.org/markup-compatibility/2006" xmlns:a14="http://schemas.microsoft.com/office/drawing/2007/7/7/main" val="002060" mc:Ignorable=""/>
                </a:solidFill>
                <a:cs typeface="Taher" pitchFamily="2" charset="-78"/>
              </a:rPr>
              <a:t>... .</a:t>
            </a:r>
          </a:p>
          <a:p>
            <a:pPr algn="justLow" rtl="1"/>
            <a:r>
              <a:rPr lang="ar-SA" sz="2800" b="1" dirty="0">
                <a:solidFill>
                  <a:srgbClr xmlns:mc="http://schemas.openxmlformats.org/markup-compatibility/2006" xmlns:a14="http://schemas.microsoft.com/office/drawing/2007/7/7/main" val="002060" mc:Ignorable=""/>
                </a:solidFill>
                <a:cs typeface="Taher" pitchFamily="2" charset="-78"/>
              </a:rPr>
              <a:t>فَضَرَبْتُ كَفَّيْهَا بِالسَّوْطِ فَأَلَّمَهَا، فَسَمِعْتُ لَهَا زَفِيراً وَبُكَاءً، فَكِدْتُ أَنْ أَلِينَ وَ أَنْقَلِبَ عَنِ الْبَابِ فَذَكَرْتُ أَحْقَادَ عَلِيٍّ وَوُلُوعَهُ فِي دِمَاءِ صَنَادِيدِ الْعَرَبِ، وَكَيْدَ مُحَمَّدٍ وَسِحْرَهُ، فَرَكَلْتُ الْبَابَ وَ قَدْ أَلْصَقَتْ أَحْشَاءَهَا بِالْبَابِ تَتْرُسُهُ، وَسَمِعْتُهَا وَقَدْ صَرَخَتْ صَرْخَةً حَسِبْتُهَا قَدْ جَعَلَتْ أَعْلَى الْمَدِينَةِ </a:t>
            </a:r>
            <a:r>
              <a:rPr lang="ar-SA" sz="2800" b="1" dirty="0" smtClean="0">
                <a:solidFill>
                  <a:srgbClr xmlns:mc="http://schemas.openxmlformats.org/markup-compatibility/2006" xmlns:a14="http://schemas.microsoft.com/office/drawing/2007/7/7/main" val="002060" mc:Ignorable=""/>
                </a:solidFill>
                <a:cs typeface="Taher" pitchFamily="2" charset="-78"/>
              </a:rPr>
              <a:t>أَسْفَلَهَا</a:t>
            </a:r>
            <a:r>
              <a:rPr lang="fa-IR" sz="2800" b="1" dirty="0" smtClean="0">
                <a:solidFill>
                  <a:srgbClr xmlns:mc="http://schemas.openxmlformats.org/markup-compatibility/2006" xmlns:a14="http://schemas.microsoft.com/office/drawing/2007/7/7/main" val="002060" mc:Ignorable=""/>
                </a:solidFill>
                <a:cs typeface="Taher" pitchFamily="2" charset="-78"/>
              </a:rPr>
              <a:t>.</a:t>
            </a:r>
            <a:endParaRPr lang="en-US" sz="2800" dirty="0">
              <a:solidFill>
                <a:srgbClr xmlns:mc="http://schemas.openxmlformats.org/markup-compatibility/2006" xmlns:a14="http://schemas.microsoft.com/office/drawing/2007/7/7/main" val="002060" mc:Ignorable=""/>
              </a:solidFill>
              <a:cs typeface="Taher" pitchFamily="2" charset="-78"/>
            </a:endParaRPr>
          </a:p>
        </p:txBody>
      </p:sp>
      <p:sp>
        <p:nvSpPr>
          <p:cNvPr id="3" name="Action Button: Back or Previous 2">
            <a:hlinkClick r:id="rId3" action="ppaction://program" highlightClick="1"/>
          </p:cNvPr>
          <p:cNvSpPr/>
          <p:nvPr/>
        </p:nvSpPr>
        <p:spPr>
          <a:xfrm>
            <a:off x="1285852" y="6357958"/>
            <a:ext cx="428628" cy="214314"/>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2357422" y="5929330"/>
            <a:ext cx="4786346" cy="707886"/>
          </a:xfrm>
          <a:prstGeom prst="rect">
            <a:avLst/>
          </a:prstGeom>
          <a:effectLst>
            <a:outerShdw blurRad="50800" dist="25000" dir="5400000" rotWithShape="0">
              <a:srgbClr xmlns:mc="http://schemas.openxmlformats.org/markup-compatibility/2006" xmlns:a14="http://schemas.microsoft.com/office/drawing/2007/7/7/main" val="000000" mc:Ignorable="">
                <a:alpha val="40000"/>
              </a:srgbClr>
            </a:outerShdw>
            <a:softEdge rad="31750"/>
          </a:effectLst>
        </p:spPr>
        <p:style>
          <a:lnRef idx="1">
            <a:schemeClr val="accent6"/>
          </a:lnRef>
          <a:fillRef idx="2">
            <a:schemeClr val="accent6"/>
          </a:fillRef>
          <a:effectRef idx="1">
            <a:schemeClr val="accent6"/>
          </a:effectRef>
          <a:fontRef idx="minor">
            <a:schemeClr val="dk1"/>
          </a:fontRef>
        </p:style>
        <p:txBody>
          <a:bodyPr wrap="square">
            <a:spAutoFit/>
          </a:bodyPr>
          <a:lstStyle/>
          <a:p>
            <a:pPr algn="justLow" rtl="1"/>
            <a:r>
              <a:rPr lang="ar-SA" sz="2000" b="1" dirty="0">
                <a:solidFill>
                  <a:schemeClr val="accent6">
                    <a:lumMod val="50000"/>
                  </a:schemeClr>
                </a:solidFill>
                <a:cs typeface="Homa" pitchFamily="2" charset="-78"/>
              </a:rPr>
              <a:t>بحار الأنوار ، العلامة المجلسي، ج 30، ص 288 ـ 294 </a:t>
            </a:r>
            <a:r>
              <a:rPr lang="ar-SA" sz="2000" b="1" dirty="0" smtClean="0">
                <a:solidFill>
                  <a:schemeClr val="accent6">
                    <a:lumMod val="50000"/>
                  </a:schemeClr>
                </a:solidFill>
                <a:cs typeface="Homa" pitchFamily="2" charset="-78"/>
              </a:rPr>
              <a:t> </a:t>
            </a:r>
            <a:r>
              <a:rPr lang="ar-SA" sz="2000" b="1" dirty="0">
                <a:solidFill>
                  <a:schemeClr val="accent6">
                    <a:lumMod val="50000"/>
                  </a:schemeClr>
                </a:solidFill>
                <a:cs typeface="Homa" pitchFamily="2" charset="-78"/>
              </a:rPr>
              <a:t>مجمع النورين، </a:t>
            </a:r>
            <a:r>
              <a:rPr lang="ar-SA" sz="2000" b="1" dirty="0" smtClean="0">
                <a:solidFill>
                  <a:schemeClr val="accent6">
                    <a:lumMod val="50000"/>
                  </a:schemeClr>
                </a:solidFill>
                <a:cs typeface="Homa" pitchFamily="2" charset="-78"/>
              </a:rPr>
              <a:t>الشيخ </a:t>
            </a:r>
            <a:r>
              <a:rPr lang="ar-SA" sz="2000" b="1" dirty="0">
                <a:solidFill>
                  <a:schemeClr val="accent6">
                    <a:lumMod val="50000"/>
                  </a:schemeClr>
                </a:solidFill>
                <a:cs typeface="Homa" pitchFamily="2" charset="-78"/>
              </a:rPr>
              <a:t>أبو الحسن المرندي، ص </a:t>
            </a:r>
            <a:r>
              <a:rPr lang="ar-SA" sz="2000" b="1" dirty="0" smtClean="0">
                <a:solidFill>
                  <a:schemeClr val="accent6">
                    <a:lumMod val="50000"/>
                  </a:schemeClr>
                </a:solidFill>
                <a:cs typeface="Homa" pitchFamily="2" charset="-78"/>
              </a:rPr>
              <a:t>98</a:t>
            </a:r>
            <a:endParaRPr lang="en-US" sz="2000" b="1" dirty="0">
              <a:solidFill>
                <a:schemeClr val="accent6">
                  <a:lumMod val="50000"/>
                </a:schemeClr>
              </a:solidFill>
              <a:cs typeface="Homa" pitchFamily="2" charset="-78"/>
            </a:endParaRPr>
          </a:p>
        </p:txBody>
      </p:sp>
    </p:spTree>
    <p:extLst>
      <p:ext uri="{BB962C8B-B14F-4D97-AF65-F5344CB8AC3E}">
        <p14:creationId xmlns:p14="http://schemas.microsoft.com/office/powerpoint/2007/7/12/main" val="1163389877"/>
      </p:ext>
    </p:extLst>
  </p:cSld>
  <p:clrMapOvr>
    <a:masterClrMapping/>
  </p:clrMapOvr>
  <mc:AlternateContent xmlns:mc="http://schemas.openxmlformats.org/markup-compatibility/2006" xmlns:p14="http://schemas.microsoft.com/office/powerpoint/2007/7/12/main">
    <mc:Choice Requires="p14">
      <p:transition spd="slow" p14:dur="1500">
        <p14:flip dir="r"/>
      </p:transition>
    </mc:Choice>
    <mc:Fallback xmlns="">
      <p:transition spd="slow">
        <p:fade/>
      </p:transition>
    </mc:Fallback>
  </mc:AlternateContent>
  <p:timing>
    <p:tnLst>
      <p:par>
        <p:cTn xmlns:p14="http://schemas.microsoft.com/office/powerpoint/2007/7/12/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6" presetClass="entr" presetSubtype="0" fill="hold" grpId="0" nodeType="after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wipe(down)">
                                      <p:cBhvr>
                                        <p:cTn id="13" dur="580">
                                          <p:stCondLst>
                                            <p:cond delay="0"/>
                                          </p:stCondLst>
                                        </p:cTn>
                                        <p:tgtEl>
                                          <p:spTgt spid="4"/>
                                        </p:tgtEl>
                                      </p:cBhvr>
                                    </p:animEffect>
                                    <p:anim calcmode="lin" valueType="num">
                                      <p:cBhvr>
                                        <p:cTn id="14"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15"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6"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7"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8"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9" dur="26">
                                          <p:stCondLst>
                                            <p:cond delay="650"/>
                                          </p:stCondLst>
                                        </p:cTn>
                                        <p:tgtEl>
                                          <p:spTgt spid="4"/>
                                        </p:tgtEl>
                                      </p:cBhvr>
                                      <p:to x="100000" y="60000"/>
                                    </p:animScale>
                                    <p:animScale>
                                      <p:cBhvr>
                                        <p:cTn id="20" dur="166" decel="50000">
                                          <p:stCondLst>
                                            <p:cond delay="676"/>
                                          </p:stCondLst>
                                        </p:cTn>
                                        <p:tgtEl>
                                          <p:spTgt spid="4"/>
                                        </p:tgtEl>
                                      </p:cBhvr>
                                      <p:to x="100000" y="100000"/>
                                    </p:animScale>
                                    <p:animScale>
                                      <p:cBhvr>
                                        <p:cTn id="21" dur="26">
                                          <p:stCondLst>
                                            <p:cond delay="1312"/>
                                          </p:stCondLst>
                                        </p:cTn>
                                        <p:tgtEl>
                                          <p:spTgt spid="4"/>
                                        </p:tgtEl>
                                      </p:cBhvr>
                                      <p:to x="100000" y="80000"/>
                                    </p:animScale>
                                    <p:animScale>
                                      <p:cBhvr>
                                        <p:cTn id="22" dur="166" decel="50000">
                                          <p:stCondLst>
                                            <p:cond delay="1338"/>
                                          </p:stCondLst>
                                        </p:cTn>
                                        <p:tgtEl>
                                          <p:spTgt spid="4"/>
                                        </p:tgtEl>
                                      </p:cBhvr>
                                      <p:to x="100000" y="100000"/>
                                    </p:animScale>
                                    <p:animScale>
                                      <p:cBhvr>
                                        <p:cTn id="23" dur="26">
                                          <p:stCondLst>
                                            <p:cond delay="1642"/>
                                          </p:stCondLst>
                                        </p:cTn>
                                        <p:tgtEl>
                                          <p:spTgt spid="4"/>
                                        </p:tgtEl>
                                      </p:cBhvr>
                                      <p:to x="100000" y="90000"/>
                                    </p:animScale>
                                    <p:animScale>
                                      <p:cBhvr>
                                        <p:cTn id="24" dur="166" decel="50000">
                                          <p:stCondLst>
                                            <p:cond delay="1668"/>
                                          </p:stCondLst>
                                        </p:cTn>
                                        <p:tgtEl>
                                          <p:spTgt spid="4"/>
                                        </p:tgtEl>
                                      </p:cBhvr>
                                      <p:to x="100000" y="100000"/>
                                    </p:animScale>
                                    <p:animScale>
                                      <p:cBhvr>
                                        <p:cTn id="25" dur="26">
                                          <p:stCondLst>
                                            <p:cond delay="1808"/>
                                          </p:stCondLst>
                                        </p:cTn>
                                        <p:tgtEl>
                                          <p:spTgt spid="4"/>
                                        </p:tgtEl>
                                      </p:cBhvr>
                                      <p:to x="100000" y="95000"/>
                                    </p:animScale>
                                    <p:animScale>
                                      <p:cBhvr>
                                        <p:cTn id="26"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28794" y="285728"/>
            <a:ext cx="6858048" cy="1000132"/>
          </a:xfrm>
        </p:spPr>
        <p:style>
          <a:lnRef idx="1">
            <a:schemeClr val="accent5"/>
          </a:lnRef>
          <a:fillRef idx="2">
            <a:schemeClr val="accent5"/>
          </a:fillRef>
          <a:effectRef idx="1">
            <a:schemeClr val="accent5"/>
          </a:effectRef>
          <a:fontRef idx="minor">
            <a:schemeClr val="dk1"/>
          </a:fontRef>
        </p:style>
        <p:txBody>
          <a:bodyPr>
            <a:noAutofit/>
          </a:bodyPr>
          <a:lstStyle/>
          <a:p>
            <a:pPr algn="ctr" rtl="1"/>
            <a:r>
              <a:rPr lang="fa-IR" sz="3200" b="0" dirty="0" smtClean="0">
                <a:cs typeface="Sultan Medium" pitchFamily="2" charset="-78"/>
              </a:rPr>
              <a:t>وقايع شهادت حضرت زهرا </a:t>
            </a:r>
            <a:r>
              <a:rPr lang="fa-IR" sz="3200" b="0" dirty="0" smtClean="0">
                <a:cs typeface="Sultan Medium" pitchFamily="2" charset="-78"/>
                <a:sym typeface="Roumouz"/>
              </a:rPr>
              <a:t> از زبان عمر در نامه‌اي از عمر به معاويه</a:t>
            </a:r>
            <a:endParaRPr lang="en-US" sz="3200" b="0" dirty="0">
              <a:cs typeface="Sultan Medium" pitchFamily="2" charset="-78"/>
            </a:endParaRPr>
          </a:p>
        </p:txBody>
      </p:sp>
      <p:sp>
        <p:nvSpPr>
          <p:cNvPr id="7" name="Rectangle 6"/>
          <p:cNvSpPr/>
          <p:nvPr/>
        </p:nvSpPr>
        <p:spPr>
          <a:xfrm>
            <a:off x="2285984" y="1571612"/>
            <a:ext cx="6858016" cy="4401205"/>
          </a:xfrm>
          <a:prstGeom prst="rect">
            <a:avLst/>
          </a:prstGeom>
        </p:spPr>
        <p:txBody>
          <a:bodyPr wrap="square">
            <a:spAutoFit/>
          </a:bodyPr>
          <a:lstStyle/>
          <a:p>
            <a:pPr algn="justLow" rtl="1"/>
            <a:r>
              <a:rPr lang="ar-SA" sz="4000" b="1" dirty="0">
                <a:solidFill>
                  <a:schemeClr val="accent6">
                    <a:lumMod val="75000"/>
                  </a:schemeClr>
                </a:solidFill>
                <a:cs typeface="Taher" pitchFamily="2" charset="-78"/>
              </a:rPr>
              <a:t>من به همراه </a:t>
            </a:r>
            <a:r>
              <a:rPr lang="ar-SA" sz="4000" b="1" dirty="0" smtClean="0">
                <a:solidFill>
                  <a:schemeClr val="accent6">
                    <a:lumMod val="75000"/>
                  </a:schemeClr>
                </a:solidFill>
                <a:cs typeface="Taher" pitchFamily="2" charset="-78"/>
              </a:rPr>
              <a:t>خالد</a:t>
            </a:r>
            <a:r>
              <a:rPr lang="fa-IR" sz="4000" b="1" dirty="0" smtClean="0">
                <a:solidFill>
                  <a:schemeClr val="accent6">
                    <a:lumMod val="75000"/>
                  </a:schemeClr>
                </a:solidFill>
                <a:cs typeface="Taher" pitchFamily="2" charset="-78"/>
              </a:rPr>
              <a:t> </a:t>
            </a:r>
            <a:r>
              <a:rPr lang="ar-SA" sz="4000" b="1" dirty="0" smtClean="0">
                <a:solidFill>
                  <a:schemeClr val="accent6">
                    <a:lumMod val="75000"/>
                  </a:schemeClr>
                </a:solidFill>
                <a:cs typeface="Taher" pitchFamily="2" charset="-78"/>
              </a:rPr>
              <a:t>بن </a:t>
            </a:r>
            <a:r>
              <a:rPr lang="ar-SA" sz="4000" b="1" dirty="0">
                <a:solidFill>
                  <a:schemeClr val="accent6">
                    <a:lumMod val="75000"/>
                  </a:schemeClr>
                </a:solidFill>
                <a:cs typeface="Taher" pitchFamily="2" charset="-78"/>
              </a:rPr>
              <a:t>وليد و قنفذ غلام ابوبكر و ديگر ياران </a:t>
            </a:r>
            <a:r>
              <a:rPr lang="ar-SA" sz="4000" b="1" dirty="0" smtClean="0">
                <a:solidFill>
                  <a:schemeClr val="accent6">
                    <a:lumMod val="75000"/>
                  </a:schemeClr>
                </a:solidFill>
                <a:cs typeface="Taher" pitchFamily="2" charset="-78"/>
              </a:rPr>
              <a:t>ويژه</a:t>
            </a:r>
            <a:r>
              <a:rPr lang="fa-IR" sz="4000" b="1" dirty="0" smtClean="0">
                <a:solidFill>
                  <a:schemeClr val="accent6">
                    <a:lumMod val="75000"/>
                  </a:schemeClr>
                </a:solidFill>
                <a:cs typeface="Taher" pitchFamily="2" charset="-78"/>
              </a:rPr>
              <a:t> خود</a:t>
            </a:r>
            <a:r>
              <a:rPr lang="ar-SA" sz="4000" b="1" dirty="0" smtClean="0">
                <a:solidFill>
                  <a:schemeClr val="accent6">
                    <a:lumMod val="75000"/>
                  </a:schemeClr>
                </a:solidFill>
                <a:cs typeface="Taher" pitchFamily="2" charset="-78"/>
              </a:rPr>
              <a:t> ب</a:t>
            </a:r>
            <a:r>
              <a:rPr lang="fa-IR" sz="4000" b="1" dirty="0" smtClean="0">
                <a:solidFill>
                  <a:schemeClr val="accent6">
                    <a:lumMod val="75000"/>
                  </a:schemeClr>
                </a:solidFill>
                <a:cs typeface="Taher" pitchFamily="2" charset="-78"/>
              </a:rPr>
              <a:t>ه در خانه فاطمه آمدم و بر آن</a:t>
            </a:r>
            <a:r>
              <a:rPr lang="ar-SA" sz="4000" b="1" dirty="0" smtClean="0">
                <a:solidFill>
                  <a:schemeClr val="accent6">
                    <a:lumMod val="75000"/>
                  </a:schemeClr>
                </a:solidFill>
                <a:cs typeface="Taher" pitchFamily="2" charset="-78"/>
              </a:rPr>
              <a:t> </a:t>
            </a:r>
            <a:r>
              <a:rPr lang="ar-SA" sz="4000" b="1" dirty="0">
                <a:solidFill>
                  <a:schemeClr val="accent6">
                    <a:lumMod val="75000"/>
                  </a:schemeClr>
                </a:solidFill>
                <a:cs typeface="Taher" pitchFamily="2" charset="-78"/>
              </a:rPr>
              <a:t>حمله بردم </a:t>
            </a:r>
            <a:r>
              <a:rPr lang="fa-IR" sz="4000" b="1" dirty="0" smtClean="0">
                <a:solidFill>
                  <a:schemeClr val="accent6">
                    <a:lumMod val="75000"/>
                  </a:schemeClr>
                </a:solidFill>
                <a:cs typeface="Taher" pitchFamily="2" charset="-78"/>
              </a:rPr>
              <a:t>؛ در حالي كه</a:t>
            </a:r>
            <a:r>
              <a:rPr lang="ar-SA" sz="4000" b="1" dirty="0" smtClean="0">
                <a:solidFill>
                  <a:schemeClr val="accent6">
                    <a:lumMod val="75000"/>
                  </a:schemeClr>
                </a:solidFill>
                <a:cs typeface="Taher" pitchFamily="2" charset="-78"/>
              </a:rPr>
              <a:t> </a:t>
            </a:r>
            <a:r>
              <a:rPr lang="ar-SA" sz="4000" b="1" dirty="0">
                <a:solidFill>
                  <a:schemeClr val="accent6">
                    <a:lumMod val="75000"/>
                  </a:schemeClr>
                </a:solidFill>
                <a:cs typeface="Taher" pitchFamily="2" charset="-78"/>
              </a:rPr>
              <a:t>در خانه على و فاطمه و فرزندانشان حسن و حسين و دخترانشان زينب وام كلثوم و كنيزى به نام </a:t>
            </a:r>
            <a:r>
              <a:rPr lang="ar-SA" sz="4000" b="1" dirty="0" smtClean="0">
                <a:solidFill>
                  <a:schemeClr val="accent6">
                    <a:lumMod val="75000"/>
                  </a:schemeClr>
                </a:solidFill>
                <a:cs typeface="Taher" pitchFamily="2" charset="-78"/>
              </a:rPr>
              <a:t>فضّه</a:t>
            </a:r>
            <a:r>
              <a:rPr lang="fa-IR" sz="4000" b="1" dirty="0">
                <a:solidFill>
                  <a:schemeClr val="accent6">
                    <a:lumMod val="75000"/>
                  </a:schemeClr>
                </a:solidFill>
                <a:cs typeface="Taher" pitchFamily="2" charset="-78"/>
              </a:rPr>
              <a:t> </a:t>
            </a:r>
            <a:r>
              <a:rPr lang="fa-IR" sz="4000" b="1" dirty="0" smtClean="0">
                <a:solidFill>
                  <a:schemeClr val="accent6">
                    <a:lumMod val="75000"/>
                  </a:schemeClr>
                </a:solidFill>
                <a:cs typeface="Taher" pitchFamily="2" charset="-78"/>
              </a:rPr>
              <a:t>بود،</a:t>
            </a:r>
            <a:r>
              <a:rPr lang="ar-SA" sz="4000" b="1" dirty="0" smtClean="0">
                <a:solidFill>
                  <a:schemeClr val="accent6">
                    <a:lumMod val="75000"/>
                  </a:schemeClr>
                </a:solidFill>
                <a:cs typeface="Taher" pitchFamily="2" charset="-78"/>
              </a:rPr>
              <a:t> </a:t>
            </a:r>
            <a:r>
              <a:rPr lang="ar-SA" sz="4000" b="1" dirty="0">
                <a:solidFill>
                  <a:schemeClr val="accent6">
                    <a:lumMod val="75000"/>
                  </a:schemeClr>
                </a:solidFill>
                <a:cs typeface="Taher" pitchFamily="2" charset="-78"/>
              </a:rPr>
              <a:t>به سختى حلقه در را گرفته و كوبيدم</a:t>
            </a:r>
            <a:r>
              <a:rPr lang="ar-SA" sz="4000" b="1" dirty="0" smtClean="0">
                <a:solidFill>
                  <a:schemeClr val="accent6">
                    <a:lumMod val="75000"/>
                  </a:schemeClr>
                </a:solidFill>
                <a:cs typeface="Taher" pitchFamily="2" charset="-78"/>
              </a:rPr>
              <a:t>.</a:t>
            </a:r>
            <a:r>
              <a:rPr lang="fa-IR" sz="4000" b="1" dirty="0" smtClean="0">
                <a:solidFill>
                  <a:schemeClr val="accent6">
                    <a:lumMod val="75000"/>
                  </a:schemeClr>
                </a:solidFill>
                <a:cs typeface="Taher" pitchFamily="2" charset="-78"/>
              </a:rPr>
              <a:t>.. .</a:t>
            </a:r>
          </a:p>
        </p:txBody>
      </p:sp>
      <p:sp>
        <p:nvSpPr>
          <p:cNvPr id="4" name="Rectangle 3"/>
          <p:cNvSpPr/>
          <p:nvPr/>
        </p:nvSpPr>
        <p:spPr>
          <a:xfrm>
            <a:off x="2143108" y="5929330"/>
            <a:ext cx="4786346" cy="707886"/>
          </a:xfrm>
          <a:prstGeom prst="rect">
            <a:avLst/>
          </a:prstGeom>
          <a:effectLst>
            <a:outerShdw blurRad="50800" dist="25000" dir="5400000" rotWithShape="0">
              <a:srgbClr xmlns:mc="http://schemas.openxmlformats.org/markup-compatibility/2006" xmlns:a14="http://schemas.microsoft.com/office/drawing/2007/7/7/main" val="000000" mc:Ignorable="">
                <a:alpha val="40000"/>
              </a:srgbClr>
            </a:outerShdw>
            <a:softEdge rad="31750"/>
          </a:effectLst>
        </p:spPr>
        <p:style>
          <a:lnRef idx="1">
            <a:schemeClr val="accent6"/>
          </a:lnRef>
          <a:fillRef idx="2">
            <a:schemeClr val="accent6"/>
          </a:fillRef>
          <a:effectRef idx="1">
            <a:schemeClr val="accent6"/>
          </a:effectRef>
          <a:fontRef idx="minor">
            <a:schemeClr val="dk1"/>
          </a:fontRef>
        </p:style>
        <p:txBody>
          <a:bodyPr wrap="square">
            <a:spAutoFit/>
          </a:bodyPr>
          <a:lstStyle/>
          <a:p>
            <a:pPr algn="justLow" rtl="1"/>
            <a:r>
              <a:rPr lang="ar-SA" sz="2000" b="1" dirty="0">
                <a:solidFill>
                  <a:schemeClr val="accent6">
                    <a:lumMod val="50000"/>
                  </a:schemeClr>
                </a:solidFill>
                <a:cs typeface="Homa" pitchFamily="2" charset="-78"/>
              </a:rPr>
              <a:t>بحار الأنوار ، العلامة المجلسي، ج 30، ص 288 ـ 294 </a:t>
            </a:r>
            <a:r>
              <a:rPr lang="ar-SA" sz="2000" b="1" dirty="0" smtClean="0">
                <a:solidFill>
                  <a:schemeClr val="accent6">
                    <a:lumMod val="50000"/>
                  </a:schemeClr>
                </a:solidFill>
                <a:cs typeface="Homa" pitchFamily="2" charset="-78"/>
              </a:rPr>
              <a:t> </a:t>
            </a:r>
            <a:r>
              <a:rPr lang="ar-SA" sz="2000" b="1" dirty="0">
                <a:solidFill>
                  <a:schemeClr val="accent6">
                    <a:lumMod val="50000"/>
                  </a:schemeClr>
                </a:solidFill>
                <a:cs typeface="Homa" pitchFamily="2" charset="-78"/>
              </a:rPr>
              <a:t>مجمع النورين، </a:t>
            </a:r>
            <a:r>
              <a:rPr lang="ar-SA" sz="2000" b="1" dirty="0" smtClean="0">
                <a:solidFill>
                  <a:schemeClr val="accent6">
                    <a:lumMod val="50000"/>
                  </a:schemeClr>
                </a:solidFill>
                <a:cs typeface="Homa" pitchFamily="2" charset="-78"/>
              </a:rPr>
              <a:t>الشيخ </a:t>
            </a:r>
            <a:r>
              <a:rPr lang="ar-SA" sz="2000" b="1" dirty="0">
                <a:solidFill>
                  <a:schemeClr val="accent6">
                    <a:lumMod val="50000"/>
                  </a:schemeClr>
                </a:solidFill>
                <a:cs typeface="Homa" pitchFamily="2" charset="-78"/>
              </a:rPr>
              <a:t>أبو الحسن المرندي، ص </a:t>
            </a:r>
            <a:r>
              <a:rPr lang="ar-SA" sz="2000" b="1" dirty="0" smtClean="0">
                <a:solidFill>
                  <a:schemeClr val="accent6">
                    <a:lumMod val="50000"/>
                  </a:schemeClr>
                </a:solidFill>
                <a:cs typeface="Homa" pitchFamily="2" charset="-78"/>
              </a:rPr>
              <a:t>98</a:t>
            </a:r>
            <a:endParaRPr lang="en-US" sz="2000" b="1" dirty="0">
              <a:solidFill>
                <a:schemeClr val="accent6">
                  <a:lumMod val="50000"/>
                </a:schemeClr>
              </a:solidFill>
              <a:cs typeface="Homa" pitchFamily="2" charset="-78"/>
            </a:endParaRPr>
          </a:p>
        </p:txBody>
      </p:sp>
    </p:spTree>
    <p:extLst>
      <p:ext uri="{BB962C8B-B14F-4D97-AF65-F5344CB8AC3E}">
        <p14:creationId xmlns:p14="http://schemas.microsoft.com/office/powerpoint/2007/7/12/main" val="1002269798"/>
      </p:ext>
    </p:extLst>
  </p:cSld>
  <p:clrMapOvr>
    <a:masterClrMapping/>
  </p:clrMapOvr>
  <mc:AlternateContent xmlns:mc="http://schemas.openxmlformats.org/markup-compatibility/2006" xmlns:p14="http://schemas.microsoft.com/office/powerpoint/2007/7/12/main">
    <mc:Choice Requires="p14">
      <p:transition spd="slow" p14:dur="1500">
        <p14:flip dir="r"/>
      </p:transition>
    </mc:Choice>
    <mc:Fallback xmlns="">
      <p:transition spd="slow">
        <p:fade/>
      </p:transition>
    </mc:Fallback>
  </mc:AlternateContent>
  <p:timing>
    <p:tnLst>
      <p:par>
        <p:cTn xmlns:p14="http://schemas.microsoft.com/office/powerpoint/2007/7/12/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ircle(in)">
                                      <p:cBhvr>
                                        <p:cTn id="7" dur="2000"/>
                                        <p:tgtEl>
                                          <p:spTgt spid="7"/>
                                        </p:tgtEl>
                                      </p:cBhvr>
                                    </p:animEffect>
                                  </p:childTnLst>
                                </p:cTn>
                              </p:par>
                            </p:childTnLst>
                          </p:cTn>
                        </p:par>
                        <p:par>
                          <p:cTn id="8" fill="hold">
                            <p:stCondLst>
                              <p:cond delay="2000"/>
                            </p:stCondLst>
                            <p:childTnLst>
                              <p:par>
                                <p:cTn id="9" presetID="26" presetClass="entr" presetSubtype="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wipe(down)">
                                      <p:cBhvr>
                                        <p:cTn id="11" dur="580">
                                          <p:stCondLst>
                                            <p:cond delay="0"/>
                                          </p:stCondLst>
                                        </p:cTn>
                                        <p:tgtEl>
                                          <p:spTgt spid="4"/>
                                        </p:tgtEl>
                                      </p:cBhvr>
                                    </p:animEffect>
                                    <p:anim calcmode="lin" valueType="num">
                                      <p:cBhvr>
                                        <p:cTn id="12"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13"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4"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5"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6"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7" dur="26">
                                          <p:stCondLst>
                                            <p:cond delay="650"/>
                                          </p:stCondLst>
                                        </p:cTn>
                                        <p:tgtEl>
                                          <p:spTgt spid="4"/>
                                        </p:tgtEl>
                                      </p:cBhvr>
                                      <p:to x="100000" y="60000"/>
                                    </p:animScale>
                                    <p:animScale>
                                      <p:cBhvr>
                                        <p:cTn id="18" dur="166" decel="50000">
                                          <p:stCondLst>
                                            <p:cond delay="676"/>
                                          </p:stCondLst>
                                        </p:cTn>
                                        <p:tgtEl>
                                          <p:spTgt spid="4"/>
                                        </p:tgtEl>
                                      </p:cBhvr>
                                      <p:to x="100000" y="100000"/>
                                    </p:animScale>
                                    <p:animScale>
                                      <p:cBhvr>
                                        <p:cTn id="19" dur="26">
                                          <p:stCondLst>
                                            <p:cond delay="1312"/>
                                          </p:stCondLst>
                                        </p:cTn>
                                        <p:tgtEl>
                                          <p:spTgt spid="4"/>
                                        </p:tgtEl>
                                      </p:cBhvr>
                                      <p:to x="100000" y="80000"/>
                                    </p:animScale>
                                    <p:animScale>
                                      <p:cBhvr>
                                        <p:cTn id="20" dur="166" decel="50000">
                                          <p:stCondLst>
                                            <p:cond delay="1338"/>
                                          </p:stCondLst>
                                        </p:cTn>
                                        <p:tgtEl>
                                          <p:spTgt spid="4"/>
                                        </p:tgtEl>
                                      </p:cBhvr>
                                      <p:to x="100000" y="100000"/>
                                    </p:animScale>
                                    <p:animScale>
                                      <p:cBhvr>
                                        <p:cTn id="21" dur="26">
                                          <p:stCondLst>
                                            <p:cond delay="1642"/>
                                          </p:stCondLst>
                                        </p:cTn>
                                        <p:tgtEl>
                                          <p:spTgt spid="4"/>
                                        </p:tgtEl>
                                      </p:cBhvr>
                                      <p:to x="100000" y="90000"/>
                                    </p:animScale>
                                    <p:animScale>
                                      <p:cBhvr>
                                        <p:cTn id="22" dur="166" decel="50000">
                                          <p:stCondLst>
                                            <p:cond delay="1668"/>
                                          </p:stCondLst>
                                        </p:cTn>
                                        <p:tgtEl>
                                          <p:spTgt spid="4"/>
                                        </p:tgtEl>
                                      </p:cBhvr>
                                      <p:to x="100000" y="100000"/>
                                    </p:animScale>
                                    <p:animScale>
                                      <p:cBhvr>
                                        <p:cTn id="23" dur="26">
                                          <p:stCondLst>
                                            <p:cond delay="1808"/>
                                          </p:stCondLst>
                                        </p:cTn>
                                        <p:tgtEl>
                                          <p:spTgt spid="4"/>
                                        </p:tgtEl>
                                      </p:cBhvr>
                                      <p:to x="100000" y="95000"/>
                                    </p:animScale>
                                    <p:animScale>
                                      <p:cBhvr>
                                        <p:cTn id="24"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28794" y="285728"/>
            <a:ext cx="6858048" cy="1000132"/>
          </a:xfrm>
        </p:spPr>
        <p:style>
          <a:lnRef idx="1">
            <a:schemeClr val="accent5"/>
          </a:lnRef>
          <a:fillRef idx="2">
            <a:schemeClr val="accent5"/>
          </a:fillRef>
          <a:effectRef idx="1">
            <a:schemeClr val="accent5"/>
          </a:effectRef>
          <a:fontRef idx="minor">
            <a:schemeClr val="dk1"/>
          </a:fontRef>
        </p:style>
        <p:txBody>
          <a:bodyPr>
            <a:noAutofit/>
          </a:bodyPr>
          <a:lstStyle/>
          <a:p>
            <a:pPr algn="ctr" rtl="1"/>
            <a:r>
              <a:rPr lang="fa-IR" sz="3200" b="0" dirty="0" smtClean="0">
                <a:cs typeface="Sultan Medium" pitchFamily="2" charset="-78"/>
              </a:rPr>
              <a:t>وقايع شهادت حضرت زهرا </a:t>
            </a:r>
            <a:r>
              <a:rPr lang="fa-IR" sz="3200" b="0" dirty="0" smtClean="0">
                <a:cs typeface="Sultan Medium" pitchFamily="2" charset="-78"/>
                <a:sym typeface="Roumouz"/>
              </a:rPr>
              <a:t> از زبان عمر در نامه‌اي از او به معاويه</a:t>
            </a:r>
            <a:endParaRPr lang="en-US" sz="3200" b="0" dirty="0">
              <a:cs typeface="Sultan Medium" pitchFamily="2" charset="-78"/>
            </a:endParaRPr>
          </a:p>
        </p:txBody>
      </p:sp>
      <p:sp>
        <p:nvSpPr>
          <p:cNvPr id="7" name="Rectangle 6"/>
          <p:cNvSpPr/>
          <p:nvPr/>
        </p:nvSpPr>
        <p:spPr>
          <a:xfrm>
            <a:off x="1928794" y="1571612"/>
            <a:ext cx="7215206" cy="5016758"/>
          </a:xfrm>
          <a:prstGeom prst="rect">
            <a:avLst/>
          </a:prstGeom>
        </p:spPr>
        <p:txBody>
          <a:bodyPr wrap="square">
            <a:spAutoFit/>
          </a:bodyPr>
          <a:lstStyle/>
          <a:p>
            <a:pPr algn="justLow" rtl="1"/>
            <a:r>
              <a:rPr lang="fa-IR" sz="3200" b="1" dirty="0" smtClean="0">
                <a:solidFill>
                  <a:schemeClr val="tx1">
                    <a:lumMod val="95000"/>
                    <a:lumOff val="5000"/>
                  </a:schemeClr>
                </a:solidFill>
                <a:cs typeface="Taher" pitchFamily="2" charset="-78"/>
              </a:rPr>
              <a:t>عمر، در نامه‌اي به معاويه: </a:t>
            </a:r>
            <a:r>
              <a:rPr lang="ar-SA" sz="3200" b="1" dirty="0" smtClean="0">
                <a:solidFill>
                  <a:schemeClr val="tx1">
                    <a:lumMod val="95000"/>
                    <a:lumOff val="5000"/>
                  </a:schemeClr>
                </a:solidFill>
                <a:cs typeface="Taher" pitchFamily="2" charset="-78"/>
              </a:rPr>
              <a:t>فاطم</a:t>
            </a:r>
            <a:r>
              <a:rPr lang="fa-IR" sz="3200" b="1" dirty="0" smtClean="0">
                <a:solidFill>
                  <a:schemeClr val="tx1">
                    <a:lumMod val="95000"/>
                    <a:lumOff val="5000"/>
                  </a:schemeClr>
                </a:solidFill>
                <a:cs typeface="Taher" pitchFamily="2" charset="-78"/>
              </a:rPr>
              <a:t>ه</a:t>
            </a:r>
            <a:r>
              <a:rPr lang="fa-IR" sz="3200" dirty="0" smtClean="0">
                <a:solidFill>
                  <a:schemeClr val="tx1">
                    <a:lumMod val="95000"/>
                    <a:lumOff val="5000"/>
                  </a:schemeClr>
                </a:solidFill>
                <a:cs typeface="Sultan Medium" pitchFamily="2" charset="-78"/>
                <a:sym typeface="Roumouz"/>
              </a:rPr>
              <a:t>  </a:t>
            </a:r>
            <a:r>
              <a:rPr lang="ar-SA" sz="3200" b="1" dirty="0" smtClean="0">
                <a:solidFill>
                  <a:schemeClr val="tx1">
                    <a:lumMod val="95000"/>
                    <a:lumOff val="5000"/>
                  </a:schemeClr>
                </a:solidFill>
                <a:cs typeface="Taher" pitchFamily="2" charset="-78"/>
              </a:rPr>
              <a:t>دستهايش </a:t>
            </a:r>
            <a:r>
              <a:rPr lang="ar-SA" sz="3200" b="1" dirty="0">
                <a:solidFill>
                  <a:schemeClr val="tx1">
                    <a:lumMod val="95000"/>
                    <a:lumOff val="5000"/>
                  </a:schemeClr>
                </a:solidFill>
                <a:cs typeface="Taher" pitchFamily="2" charset="-78"/>
              </a:rPr>
              <a:t>را جلو در خانه گرفته نمى‏گذاشت در باز شود. او را به يك سوى افكندم؛ سر راه من را گرفت، با تازيانه بر دستهايش زدم، از شدت درد ناله و فريادش بلند شد. تصميم گرفتم قدرى نرم شوم و از در خانه برگردم. در اين هنگام به ياد دشمنى </a:t>
            </a:r>
            <a:r>
              <a:rPr lang="ar-SA" sz="3200" b="1" dirty="0" smtClean="0">
                <a:solidFill>
                  <a:schemeClr val="tx1">
                    <a:lumMod val="95000"/>
                    <a:lumOff val="5000"/>
                  </a:schemeClr>
                </a:solidFill>
                <a:cs typeface="Taher" pitchFamily="2" charset="-78"/>
              </a:rPr>
              <a:t>على</a:t>
            </a:r>
            <a:r>
              <a:rPr lang="ar-SA" sz="3200" b="1" dirty="0" smtClean="0">
                <a:solidFill>
                  <a:schemeClr val="tx1">
                    <a:lumMod val="95000"/>
                    <a:lumOff val="5000"/>
                  </a:schemeClr>
                </a:solidFill>
                <a:cs typeface="Taher" pitchFamily="2" charset="-78"/>
                <a:sym typeface="Roumouz1"/>
              </a:rPr>
              <a:t></a:t>
            </a:r>
            <a:r>
              <a:rPr lang="ar-SA" sz="3200" b="1" dirty="0" smtClean="0">
                <a:solidFill>
                  <a:schemeClr val="tx1">
                    <a:lumMod val="95000"/>
                    <a:lumOff val="5000"/>
                  </a:schemeClr>
                </a:solidFill>
                <a:cs typeface="Taher" pitchFamily="2" charset="-78"/>
              </a:rPr>
              <a:t> </a:t>
            </a:r>
            <a:r>
              <a:rPr lang="ar-SA" sz="3200" b="1" dirty="0">
                <a:solidFill>
                  <a:schemeClr val="tx1">
                    <a:lumMod val="95000"/>
                    <a:lumOff val="5000"/>
                  </a:schemeClr>
                </a:solidFill>
                <a:cs typeface="Taher" pitchFamily="2" charset="-78"/>
              </a:rPr>
              <a:t>و حرص و ولع او در ريختن خون بزرگان عرب و نيرنگ </a:t>
            </a:r>
            <a:r>
              <a:rPr lang="ar-SA" sz="3200" b="1" dirty="0" smtClean="0">
                <a:solidFill>
                  <a:schemeClr val="tx1">
                    <a:lumMod val="95000"/>
                    <a:lumOff val="5000"/>
                  </a:schemeClr>
                </a:solidFill>
                <a:cs typeface="Taher" pitchFamily="2" charset="-78"/>
              </a:rPr>
              <a:t>محمد</a:t>
            </a:r>
            <a:r>
              <a:rPr lang="ar-SA" sz="3200" b="1" dirty="0" smtClean="0">
                <a:solidFill>
                  <a:schemeClr val="tx1">
                    <a:lumMod val="95000"/>
                    <a:lumOff val="5000"/>
                  </a:schemeClr>
                </a:solidFill>
                <a:cs typeface="Taher" pitchFamily="2" charset="-78"/>
                <a:sym typeface="Roumouz"/>
              </a:rPr>
              <a:t></a:t>
            </a:r>
            <a:r>
              <a:rPr lang="ar-SA" sz="3200" b="1" dirty="0" smtClean="0">
                <a:solidFill>
                  <a:schemeClr val="tx1">
                    <a:lumMod val="95000"/>
                    <a:lumOff val="5000"/>
                  </a:schemeClr>
                </a:solidFill>
                <a:cs typeface="Taher" pitchFamily="2" charset="-78"/>
              </a:rPr>
              <a:t> </a:t>
            </a:r>
            <a:r>
              <a:rPr lang="ar-SA" sz="3200" b="1" dirty="0">
                <a:solidFill>
                  <a:schemeClr val="tx1">
                    <a:lumMod val="95000"/>
                    <a:lumOff val="5000"/>
                  </a:schemeClr>
                </a:solidFill>
                <a:cs typeface="Taher" pitchFamily="2" charset="-78"/>
              </a:rPr>
              <a:t>و سحرش افتادم، لگدى بر در زدم وى كه محكم بر در چسبيده بود تا باز نشود، فريادى زد كه پنداشتم مدينه زيرورو </a:t>
            </a:r>
            <a:r>
              <a:rPr lang="ar-SA" sz="3200" b="1" dirty="0" smtClean="0">
                <a:solidFill>
                  <a:schemeClr val="tx1">
                    <a:lumMod val="95000"/>
                    <a:lumOff val="5000"/>
                  </a:schemeClr>
                </a:solidFill>
                <a:cs typeface="Taher" pitchFamily="2" charset="-78"/>
              </a:rPr>
              <a:t>شد</a:t>
            </a:r>
            <a:r>
              <a:rPr lang="fa-IR" sz="3200" b="1" dirty="0" smtClean="0">
                <a:solidFill>
                  <a:schemeClr val="tx1">
                    <a:lumMod val="95000"/>
                    <a:lumOff val="5000"/>
                  </a:schemeClr>
                </a:solidFill>
                <a:cs typeface="Taher" pitchFamily="2" charset="-78"/>
              </a:rPr>
              <a:t>!!!</a:t>
            </a:r>
          </a:p>
        </p:txBody>
      </p:sp>
      <p:sp>
        <p:nvSpPr>
          <p:cNvPr id="4" name="Rectangle 3"/>
          <p:cNvSpPr/>
          <p:nvPr/>
        </p:nvSpPr>
        <p:spPr>
          <a:xfrm>
            <a:off x="2071670" y="6000768"/>
            <a:ext cx="4786346" cy="707886"/>
          </a:xfrm>
          <a:prstGeom prst="rect">
            <a:avLst/>
          </a:prstGeom>
          <a:effectLst>
            <a:outerShdw blurRad="50800" dist="25000" dir="5400000" rotWithShape="0">
              <a:srgbClr xmlns:mc="http://schemas.openxmlformats.org/markup-compatibility/2006" xmlns:a14="http://schemas.microsoft.com/office/drawing/2007/7/7/main" val="000000" mc:Ignorable="">
                <a:alpha val="40000"/>
              </a:srgbClr>
            </a:outerShdw>
            <a:softEdge rad="31750"/>
          </a:effectLst>
        </p:spPr>
        <p:style>
          <a:lnRef idx="1">
            <a:schemeClr val="accent6"/>
          </a:lnRef>
          <a:fillRef idx="2">
            <a:schemeClr val="accent6"/>
          </a:fillRef>
          <a:effectRef idx="1">
            <a:schemeClr val="accent6"/>
          </a:effectRef>
          <a:fontRef idx="minor">
            <a:schemeClr val="dk1"/>
          </a:fontRef>
        </p:style>
        <p:txBody>
          <a:bodyPr wrap="square">
            <a:spAutoFit/>
          </a:bodyPr>
          <a:lstStyle/>
          <a:p>
            <a:pPr algn="justLow" rtl="1"/>
            <a:r>
              <a:rPr lang="ar-SA" sz="2000" b="1" dirty="0">
                <a:solidFill>
                  <a:schemeClr val="accent6">
                    <a:lumMod val="50000"/>
                  </a:schemeClr>
                </a:solidFill>
                <a:cs typeface="Homa" pitchFamily="2" charset="-78"/>
              </a:rPr>
              <a:t>بحار الأنوار ، </a:t>
            </a:r>
            <a:r>
              <a:rPr lang="ar-SA" sz="2000" b="1" dirty="0" smtClean="0">
                <a:solidFill>
                  <a:schemeClr val="accent6">
                    <a:lumMod val="50000"/>
                  </a:schemeClr>
                </a:solidFill>
                <a:cs typeface="Homa" pitchFamily="2" charset="-78"/>
              </a:rPr>
              <a:t>علام</a:t>
            </a:r>
            <a:r>
              <a:rPr lang="fa-IR" sz="2000" b="1" smtClean="0">
                <a:solidFill>
                  <a:schemeClr val="accent6">
                    <a:lumMod val="50000"/>
                  </a:schemeClr>
                </a:solidFill>
                <a:cs typeface="Homa" pitchFamily="2" charset="-78"/>
              </a:rPr>
              <a:t>ه</a:t>
            </a:r>
            <a:r>
              <a:rPr lang="ar-SA" sz="2000" b="1" smtClean="0">
                <a:solidFill>
                  <a:schemeClr val="accent6">
                    <a:lumMod val="50000"/>
                  </a:schemeClr>
                </a:solidFill>
                <a:cs typeface="Homa" pitchFamily="2" charset="-78"/>
              </a:rPr>
              <a:t> مجلسي</a:t>
            </a:r>
            <a:r>
              <a:rPr lang="ar-SA" sz="2000" b="1" dirty="0">
                <a:solidFill>
                  <a:schemeClr val="accent6">
                    <a:lumMod val="50000"/>
                  </a:schemeClr>
                </a:solidFill>
                <a:cs typeface="Homa" pitchFamily="2" charset="-78"/>
              </a:rPr>
              <a:t>، ج 30، ص 288 ـ 294 </a:t>
            </a:r>
            <a:r>
              <a:rPr lang="ar-SA" sz="2000" b="1" dirty="0" smtClean="0">
                <a:solidFill>
                  <a:schemeClr val="accent6">
                    <a:lumMod val="50000"/>
                  </a:schemeClr>
                </a:solidFill>
                <a:cs typeface="Homa" pitchFamily="2" charset="-78"/>
              </a:rPr>
              <a:t> </a:t>
            </a:r>
            <a:r>
              <a:rPr lang="ar-SA" sz="2000" b="1" dirty="0">
                <a:solidFill>
                  <a:schemeClr val="accent6">
                    <a:lumMod val="50000"/>
                  </a:schemeClr>
                </a:solidFill>
                <a:cs typeface="Homa" pitchFamily="2" charset="-78"/>
              </a:rPr>
              <a:t>مجمع النورين، </a:t>
            </a:r>
            <a:r>
              <a:rPr lang="ar-SA" sz="2000" b="1" dirty="0" smtClean="0">
                <a:solidFill>
                  <a:schemeClr val="accent6">
                    <a:lumMod val="50000"/>
                  </a:schemeClr>
                </a:solidFill>
                <a:cs typeface="Homa" pitchFamily="2" charset="-78"/>
              </a:rPr>
              <a:t>الشيخ </a:t>
            </a:r>
            <a:r>
              <a:rPr lang="ar-SA" sz="2000" b="1" dirty="0">
                <a:solidFill>
                  <a:schemeClr val="accent6">
                    <a:lumMod val="50000"/>
                  </a:schemeClr>
                </a:solidFill>
                <a:cs typeface="Homa" pitchFamily="2" charset="-78"/>
              </a:rPr>
              <a:t>أبو الحسن المرندي، ص </a:t>
            </a:r>
            <a:r>
              <a:rPr lang="ar-SA" sz="2000" b="1" dirty="0" smtClean="0">
                <a:solidFill>
                  <a:schemeClr val="accent6">
                    <a:lumMod val="50000"/>
                  </a:schemeClr>
                </a:solidFill>
                <a:cs typeface="Homa" pitchFamily="2" charset="-78"/>
              </a:rPr>
              <a:t>98</a:t>
            </a:r>
            <a:endParaRPr lang="en-US" sz="2000" b="1" dirty="0">
              <a:solidFill>
                <a:schemeClr val="accent6">
                  <a:lumMod val="50000"/>
                </a:schemeClr>
              </a:solidFill>
              <a:cs typeface="Homa" pitchFamily="2" charset="-78"/>
            </a:endParaRPr>
          </a:p>
        </p:txBody>
      </p:sp>
    </p:spTree>
    <p:extLst>
      <p:ext uri="{BB962C8B-B14F-4D97-AF65-F5344CB8AC3E}">
        <p14:creationId xmlns:p14="http://schemas.microsoft.com/office/powerpoint/2007/7/12/main" val="4253965677"/>
      </p:ext>
    </p:extLst>
  </p:cSld>
  <p:clrMapOvr>
    <a:masterClrMapping/>
  </p:clrMapOvr>
  <mc:AlternateContent xmlns:mc="http://schemas.openxmlformats.org/markup-compatibility/2006" xmlns:p14="http://schemas.microsoft.com/office/powerpoint/2007/7/12/main">
    <mc:Choice Requires="p14">
      <p:transition spd="slow" p14:dur="800">
        <p14:flythrough/>
      </p:transition>
    </mc:Choice>
    <mc:Fallback xmlns="">
      <p:transition xmlns:p14="http://schemas.microsoft.com/office/powerpoint/2007/7/12/main" spd="slow">
        <p:fade/>
      </p:transition>
    </mc:Fallback>
  </mc:AlternateContent>
  <p:timing>
    <p:tnLst>
      <p:par>
        <p:cTn xmlns:p14="http://schemas.microsoft.com/office/powerpoint/2007/7/12/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heel(1)">
                                      <p:cBhvr>
                                        <p:cTn id="7" dur="2000"/>
                                        <p:tgtEl>
                                          <p:spTgt spid="7"/>
                                        </p:tgtEl>
                                      </p:cBhvr>
                                    </p:animEffect>
                                  </p:childTnLst>
                                </p:cTn>
                              </p:par>
                            </p:childTnLst>
                          </p:cTn>
                        </p:par>
                        <p:par>
                          <p:cTn id="8" fill="hold">
                            <p:stCondLst>
                              <p:cond delay="2000"/>
                            </p:stCondLst>
                            <p:childTnLst>
                              <p:par>
                                <p:cTn id="9" presetID="26" presetClass="entr" presetSubtype="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wipe(down)">
                                      <p:cBhvr>
                                        <p:cTn id="11" dur="580">
                                          <p:stCondLst>
                                            <p:cond delay="0"/>
                                          </p:stCondLst>
                                        </p:cTn>
                                        <p:tgtEl>
                                          <p:spTgt spid="4"/>
                                        </p:tgtEl>
                                      </p:cBhvr>
                                    </p:animEffect>
                                    <p:anim calcmode="lin" valueType="num">
                                      <p:cBhvr>
                                        <p:cTn id="12"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13"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4"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5"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6"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7" dur="26">
                                          <p:stCondLst>
                                            <p:cond delay="650"/>
                                          </p:stCondLst>
                                        </p:cTn>
                                        <p:tgtEl>
                                          <p:spTgt spid="4"/>
                                        </p:tgtEl>
                                      </p:cBhvr>
                                      <p:to x="100000" y="60000"/>
                                    </p:animScale>
                                    <p:animScale>
                                      <p:cBhvr>
                                        <p:cTn id="18" dur="166" decel="50000">
                                          <p:stCondLst>
                                            <p:cond delay="676"/>
                                          </p:stCondLst>
                                        </p:cTn>
                                        <p:tgtEl>
                                          <p:spTgt spid="4"/>
                                        </p:tgtEl>
                                      </p:cBhvr>
                                      <p:to x="100000" y="100000"/>
                                    </p:animScale>
                                    <p:animScale>
                                      <p:cBhvr>
                                        <p:cTn id="19" dur="26">
                                          <p:stCondLst>
                                            <p:cond delay="1312"/>
                                          </p:stCondLst>
                                        </p:cTn>
                                        <p:tgtEl>
                                          <p:spTgt spid="4"/>
                                        </p:tgtEl>
                                      </p:cBhvr>
                                      <p:to x="100000" y="80000"/>
                                    </p:animScale>
                                    <p:animScale>
                                      <p:cBhvr>
                                        <p:cTn id="20" dur="166" decel="50000">
                                          <p:stCondLst>
                                            <p:cond delay="1338"/>
                                          </p:stCondLst>
                                        </p:cTn>
                                        <p:tgtEl>
                                          <p:spTgt spid="4"/>
                                        </p:tgtEl>
                                      </p:cBhvr>
                                      <p:to x="100000" y="100000"/>
                                    </p:animScale>
                                    <p:animScale>
                                      <p:cBhvr>
                                        <p:cTn id="21" dur="26">
                                          <p:stCondLst>
                                            <p:cond delay="1642"/>
                                          </p:stCondLst>
                                        </p:cTn>
                                        <p:tgtEl>
                                          <p:spTgt spid="4"/>
                                        </p:tgtEl>
                                      </p:cBhvr>
                                      <p:to x="100000" y="90000"/>
                                    </p:animScale>
                                    <p:animScale>
                                      <p:cBhvr>
                                        <p:cTn id="22" dur="166" decel="50000">
                                          <p:stCondLst>
                                            <p:cond delay="1668"/>
                                          </p:stCondLst>
                                        </p:cTn>
                                        <p:tgtEl>
                                          <p:spTgt spid="4"/>
                                        </p:tgtEl>
                                      </p:cBhvr>
                                      <p:to x="100000" y="100000"/>
                                    </p:animScale>
                                    <p:animScale>
                                      <p:cBhvr>
                                        <p:cTn id="23" dur="26">
                                          <p:stCondLst>
                                            <p:cond delay="1808"/>
                                          </p:stCondLst>
                                        </p:cTn>
                                        <p:tgtEl>
                                          <p:spTgt spid="4"/>
                                        </p:tgtEl>
                                      </p:cBhvr>
                                      <p:to x="100000" y="95000"/>
                                    </p:animScale>
                                    <p:animScale>
                                      <p:cBhvr>
                                        <p:cTn id="24"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85918" y="357166"/>
            <a:ext cx="7143800" cy="1470025"/>
          </a:xfrm>
        </p:spPr>
        <p:style>
          <a:lnRef idx="1">
            <a:schemeClr val="accent5"/>
          </a:lnRef>
          <a:fillRef idx="2">
            <a:schemeClr val="accent5"/>
          </a:fillRef>
          <a:effectRef idx="1">
            <a:schemeClr val="accent5"/>
          </a:effectRef>
          <a:fontRef idx="minor">
            <a:schemeClr val="dk1"/>
          </a:fontRef>
        </p:style>
        <p:txBody>
          <a:bodyPr>
            <a:noAutofit/>
          </a:bodyPr>
          <a:lstStyle/>
          <a:p>
            <a:pPr algn="ctr" rtl="1"/>
            <a:r>
              <a:rPr lang="fa-IR" sz="4000" b="0" dirty="0" smtClean="0">
                <a:cs typeface="Sultan Medium" pitchFamily="2" charset="-78"/>
              </a:rPr>
              <a:t>اعتراف ابوبكر به هجوم به خانه فاطمه از منابع اهل سنت با </a:t>
            </a:r>
            <a:r>
              <a:rPr lang="fa-IR" sz="4000" b="0" smtClean="0">
                <a:cs typeface="Sultan Medium" pitchFamily="2" charset="-78"/>
              </a:rPr>
              <a:t>سند معتبر</a:t>
            </a:r>
            <a:endParaRPr lang="en-US" sz="4000" b="0" dirty="0">
              <a:cs typeface="Sultan Medium" pitchFamily="2" charset="-78"/>
            </a:endParaRPr>
          </a:p>
        </p:txBody>
      </p:sp>
      <p:sp>
        <p:nvSpPr>
          <p:cNvPr id="3" name="Subtitle 2"/>
          <p:cNvSpPr>
            <a:spLocks noGrp="1"/>
          </p:cNvSpPr>
          <p:nvPr>
            <p:ph type="subTitle" idx="1"/>
          </p:nvPr>
        </p:nvSpPr>
        <p:spPr>
          <a:xfrm>
            <a:off x="2071638" y="2357430"/>
            <a:ext cx="7072362" cy="1428760"/>
          </a:xfrm>
        </p:spPr>
        <p:txBody>
          <a:bodyPr>
            <a:normAutofit lnSpcReduction="10000"/>
          </a:bodyPr>
          <a:lstStyle/>
          <a:p>
            <a:pPr algn="justLow" rtl="1"/>
            <a:r>
              <a:rPr lang="fa-IR" sz="4400" b="0" dirty="0" smtClean="0">
                <a:solidFill>
                  <a:srgbClr xmlns:mc="http://schemas.openxmlformats.org/markup-compatibility/2006" xmlns:a14="http://schemas.microsoft.com/office/drawing/2007/7/7/main" val="7030A0" mc:Ignorable=""/>
                </a:solidFill>
                <a:cs typeface="MCS Taybah S_U normal." pitchFamily="2" charset="-78"/>
              </a:rPr>
              <a:t>فوددت </a:t>
            </a:r>
            <a:r>
              <a:rPr lang="fa-IR" sz="4400" b="0" dirty="0">
                <a:solidFill>
                  <a:srgbClr xmlns:mc="http://schemas.openxmlformats.org/markup-compatibility/2006" xmlns:a14="http://schemas.microsoft.com/office/drawing/2007/7/7/main" val="7030A0" mc:Ignorable=""/>
                </a:solidFill>
                <a:cs typeface="MCS Taybah S_U normal." pitchFamily="2" charset="-78"/>
              </a:rPr>
              <a:t>أني لم أَكُنْ كَشَفْتُ بيتَ فاطِمَةَ عن شيء، وإن كانوا قد أَغْلَقُوا على </a:t>
            </a:r>
            <a:r>
              <a:rPr lang="fa-IR" sz="4400" b="0" dirty="0" smtClean="0">
                <a:solidFill>
                  <a:srgbClr xmlns:mc="http://schemas.openxmlformats.org/markup-compatibility/2006" xmlns:a14="http://schemas.microsoft.com/office/drawing/2007/7/7/main" val="7030A0" mc:Ignorable=""/>
                </a:solidFill>
                <a:cs typeface="MCS Taybah S_U normal." pitchFamily="2" charset="-78"/>
              </a:rPr>
              <a:t>الحرب...</a:t>
            </a:r>
            <a:endParaRPr lang="en-US" sz="4400" b="0" dirty="0">
              <a:solidFill>
                <a:srgbClr xmlns:mc="http://schemas.openxmlformats.org/markup-compatibility/2006" xmlns:a14="http://schemas.microsoft.com/office/drawing/2007/7/7/main" val="7030A0" mc:Ignorable=""/>
              </a:solidFill>
              <a:latin typeface="Homa"/>
              <a:cs typeface="MCS Taybah S_U normal." pitchFamily="2" charset="-78"/>
            </a:endParaRPr>
          </a:p>
        </p:txBody>
      </p:sp>
      <p:sp>
        <p:nvSpPr>
          <p:cNvPr id="4" name="Rectangle 3"/>
          <p:cNvSpPr/>
          <p:nvPr/>
        </p:nvSpPr>
        <p:spPr>
          <a:xfrm>
            <a:off x="2214546" y="3929066"/>
            <a:ext cx="6929454" cy="1569660"/>
          </a:xfrm>
          <a:prstGeom prst="rect">
            <a:avLst/>
          </a:prstGeom>
        </p:spPr>
        <p:txBody>
          <a:bodyPr wrap="square">
            <a:spAutoFit/>
          </a:bodyPr>
          <a:lstStyle/>
          <a:p>
            <a:pPr algn="justLow" rtl="1"/>
            <a:r>
              <a:rPr lang="fa-IR" sz="3200" dirty="0" smtClean="0">
                <a:solidFill>
                  <a:srgbClr xmlns:mc="http://schemas.openxmlformats.org/markup-compatibility/2006" xmlns:a14="http://schemas.microsoft.com/office/drawing/2007/7/7/main" val="0070C0" mc:Ignorable=""/>
                </a:solidFill>
                <a:cs typeface="Homa" pitchFamily="2" charset="-78"/>
              </a:rPr>
              <a:t>اي كاش ! به زور وارد خانه </a:t>
            </a:r>
            <a:r>
              <a:rPr lang="fa-IR" sz="3200" dirty="0">
                <a:solidFill>
                  <a:srgbClr xmlns:mc="http://schemas.openxmlformats.org/markup-compatibility/2006" xmlns:a14="http://schemas.microsoft.com/office/drawing/2007/7/7/main" val="0070C0" mc:Ignorable=""/>
                </a:solidFill>
                <a:cs typeface="Homa" pitchFamily="2" charset="-78"/>
              </a:rPr>
              <a:t>فاطمه </a:t>
            </a:r>
            <a:r>
              <a:rPr lang="fa-IR" sz="3200" dirty="0" smtClean="0">
                <a:solidFill>
                  <a:srgbClr xmlns:mc="http://schemas.openxmlformats.org/markup-compatibility/2006" xmlns:a14="http://schemas.microsoft.com/office/drawing/2007/7/7/main" val="0070C0" mc:Ignorable=""/>
                </a:solidFill>
                <a:cs typeface="Homa" pitchFamily="2" charset="-78"/>
              </a:rPr>
              <a:t>نمي‌شدم و آن را </a:t>
            </a:r>
            <a:r>
              <a:rPr lang="fa-IR" sz="3200" dirty="0">
                <a:solidFill>
                  <a:srgbClr xmlns:mc="http://schemas.openxmlformats.org/markup-compatibility/2006" xmlns:a14="http://schemas.microsoft.com/office/drawing/2007/7/7/main" val="0070C0" mc:Ignorable=""/>
                </a:solidFill>
                <a:cs typeface="Homa" pitchFamily="2" charset="-78"/>
              </a:rPr>
              <a:t>هتك حرمت نمى‌كردم؛ اگر چه آن را براى جنگ بسته </a:t>
            </a:r>
            <a:r>
              <a:rPr lang="fa-IR" sz="3200" dirty="0" smtClean="0">
                <a:solidFill>
                  <a:srgbClr xmlns:mc="http://schemas.openxmlformats.org/markup-compatibility/2006" xmlns:a14="http://schemas.microsoft.com/office/drawing/2007/7/7/main" val="0070C0" mc:Ignorable=""/>
                </a:solidFill>
                <a:cs typeface="Homa" pitchFamily="2" charset="-78"/>
              </a:rPr>
              <a:t>بودند ... .</a:t>
            </a:r>
            <a:endParaRPr lang="en-US" sz="3200" dirty="0">
              <a:solidFill>
                <a:srgbClr xmlns:mc="http://schemas.openxmlformats.org/markup-compatibility/2006" xmlns:a14="http://schemas.microsoft.com/office/drawing/2007/7/7/main" val="0070C0" mc:Ignorable=""/>
              </a:solidFill>
              <a:cs typeface="Homa" pitchFamily="2" charset="-78"/>
            </a:endParaRPr>
          </a:p>
        </p:txBody>
      </p:sp>
      <p:sp>
        <p:nvSpPr>
          <p:cNvPr id="5" name="Rectangle 4"/>
          <p:cNvSpPr/>
          <p:nvPr/>
        </p:nvSpPr>
        <p:spPr>
          <a:xfrm>
            <a:off x="2714612" y="5786454"/>
            <a:ext cx="4874688" cy="707886"/>
          </a:xfrm>
          <a:prstGeom prst="rect">
            <a:avLst/>
          </a:prstGeom>
          <a:effectLst>
            <a:outerShdw blurRad="50800" dist="25000" dir="5400000" rotWithShape="0">
              <a:srgbClr xmlns:mc="http://schemas.openxmlformats.org/markup-compatibility/2006" xmlns:a14="http://schemas.microsoft.com/office/drawing/2007/7/7/main" val="000000" mc:Ignorable="">
                <a:alpha val="40000"/>
              </a:srgbClr>
            </a:outerShdw>
            <a:softEdge rad="31750"/>
          </a:effectLst>
        </p:spPr>
        <p:style>
          <a:lnRef idx="1">
            <a:schemeClr val="accent6"/>
          </a:lnRef>
          <a:fillRef idx="2">
            <a:schemeClr val="accent6"/>
          </a:fillRef>
          <a:effectRef idx="1">
            <a:schemeClr val="accent6"/>
          </a:effectRef>
          <a:fontRef idx="minor">
            <a:schemeClr val="dk1"/>
          </a:fontRef>
        </p:style>
        <p:txBody>
          <a:bodyPr wrap="square">
            <a:spAutoFit/>
          </a:bodyPr>
          <a:lstStyle/>
          <a:p>
            <a:pPr algn="justLow" rtl="1"/>
            <a:r>
              <a:rPr lang="en-US" sz="2000" dirty="0">
                <a:solidFill>
                  <a:srgbClr xmlns:mc="http://schemas.openxmlformats.org/markup-compatibility/2006" xmlns:a14="http://schemas.microsoft.com/office/drawing/2007/7/7/main" val="C00000" mc:Ignorable=""/>
                </a:solidFill>
                <a:cs typeface="Homa" pitchFamily="2" charset="-78"/>
              </a:rPr>
              <a:t> </a:t>
            </a:r>
            <a:r>
              <a:rPr lang="fa-IR" sz="2000" dirty="0">
                <a:solidFill>
                  <a:srgbClr xmlns:mc="http://schemas.openxmlformats.org/markup-compatibility/2006" xmlns:a14="http://schemas.microsoft.com/office/drawing/2007/7/7/main" val="C00000" mc:Ignorable=""/>
                </a:solidFill>
                <a:cs typeface="Homa" pitchFamily="2" charset="-78"/>
              </a:rPr>
              <a:t>تاريخ الطبري، </a:t>
            </a:r>
            <a:r>
              <a:rPr lang="fa-IR" sz="2000" dirty="0" smtClean="0">
                <a:solidFill>
                  <a:srgbClr xmlns:mc="http://schemas.openxmlformats.org/markup-compatibility/2006" xmlns:a14="http://schemas.microsoft.com/office/drawing/2007/7/7/main" val="C00000" mc:Ignorable=""/>
                </a:solidFill>
                <a:cs typeface="Homa" pitchFamily="2" charset="-78"/>
              </a:rPr>
              <a:t>ج2، ص353؛ </a:t>
            </a:r>
            <a:r>
              <a:rPr lang="fa-IR" sz="2000" dirty="0">
                <a:solidFill>
                  <a:srgbClr xmlns:mc="http://schemas.openxmlformats.org/markup-compatibility/2006" xmlns:a14="http://schemas.microsoft.com/office/drawing/2007/7/7/main" val="C00000" mc:Ignorable=""/>
                </a:solidFill>
                <a:cs typeface="Homa" pitchFamily="2" charset="-78"/>
              </a:rPr>
              <a:t>المعجم الكبير، </a:t>
            </a:r>
            <a:r>
              <a:rPr lang="fa-IR" sz="2000" dirty="0" smtClean="0">
                <a:solidFill>
                  <a:srgbClr xmlns:mc="http://schemas.openxmlformats.org/markup-compatibility/2006" xmlns:a14="http://schemas.microsoft.com/office/drawing/2007/7/7/main" val="C00000" mc:Ignorable=""/>
                </a:solidFill>
                <a:cs typeface="Homa" pitchFamily="2" charset="-78"/>
              </a:rPr>
              <a:t>الطبراني، </a:t>
            </a:r>
            <a:r>
              <a:rPr lang="ar-SA" sz="2000" dirty="0" smtClean="0">
                <a:solidFill>
                  <a:srgbClr xmlns:mc="http://schemas.openxmlformats.org/markup-compatibility/2006" xmlns:a14="http://schemas.microsoft.com/office/drawing/2007/7/7/main" val="C00000" mc:Ignorable=""/>
                </a:solidFill>
                <a:cs typeface="Homa" pitchFamily="2" charset="-78"/>
              </a:rPr>
              <a:t>ج1</a:t>
            </a:r>
            <a:r>
              <a:rPr lang="ar-SA" sz="2000" dirty="0">
                <a:solidFill>
                  <a:srgbClr xmlns:mc="http://schemas.openxmlformats.org/markup-compatibility/2006" xmlns:a14="http://schemas.microsoft.com/office/drawing/2007/7/7/main" val="C00000" mc:Ignorable=""/>
                </a:solidFill>
                <a:cs typeface="Homa" pitchFamily="2" charset="-78"/>
              </a:rPr>
              <a:t>، </a:t>
            </a:r>
            <a:r>
              <a:rPr lang="ar-SA" sz="2000" dirty="0" smtClean="0">
                <a:solidFill>
                  <a:srgbClr xmlns:mc="http://schemas.openxmlformats.org/markup-compatibility/2006" xmlns:a14="http://schemas.microsoft.com/office/drawing/2007/7/7/main" val="C00000" mc:Ignorable=""/>
                </a:solidFill>
                <a:cs typeface="Homa" pitchFamily="2" charset="-78"/>
              </a:rPr>
              <a:t>ص62</a:t>
            </a:r>
            <a:r>
              <a:rPr lang="fa-IR" sz="2000" dirty="0" smtClean="0">
                <a:solidFill>
                  <a:srgbClr xmlns:mc="http://schemas.openxmlformats.org/markup-compatibility/2006" xmlns:a14="http://schemas.microsoft.com/office/drawing/2007/7/7/main" val="C00000" mc:Ignorable=""/>
                </a:solidFill>
                <a:cs typeface="Homa" pitchFamily="2" charset="-78"/>
              </a:rPr>
              <a:t>؛ </a:t>
            </a:r>
            <a:r>
              <a:rPr lang="fa-IR" sz="2000" dirty="0">
                <a:solidFill>
                  <a:srgbClr xmlns:mc="http://schemas.openxmlformats.org/markup-compatibility/2006" xmlns:a14="http://schemas.microsoft.com/office/drawing/2007/7/7/main" val="C00000" mc:Ignorable=""/>
                </a:solidFill>
                <a:cs typeface="Homa" pitchFamily="2" charset="-78"/>
              </a:rPr>
              <a:t>تاريخ الإسلام </a:t>
            </a:r>
            <a:r>
              <a:rPr lang="fa-IR" sz="2000" dirty="0" smtClean="0">
                <a:solidFill>
                  <a:srgbClr xmlns:mc="http://schemas.openxmlformats.org/markup-compatibility/2006" xmlns:a14="http://schemas.microsoft.com/office/drawing/2007/7/7/main" val="C00000" mc:Ignorable=""/>
                </a:solidFill>
                <a:cs typeface="Homa" pitchFamily="2" charset="-78"/>
              </a:rPr>
              <a:t>، الذهبي، ج3</a:t>
            </a:r>
            <a:r>
              <a:rPr lang="fa-IR" sz="2000" dirty="0">
                <a:solidFill>
                  <a:srgbClr xmlns:mc="http://schemas.openxmlformats.org/markup-compatibility/2006" xmlns:a14="http://schemas.microsoft.com/office/drawing/2007/7/7/main" val="C00000" mc:Ignorable=""/>
                </a:solidFill>
                <a:cs typeface="Homa" pitchFamily="2" charset="-78"/>
              </a:rPr>
              <a:t>، </a:t>
            </a:r>
            <a:r>
              <a:rPr lang="fa-IR" sz="2000" dirty="0" smtClean="0">
                <a:solidFill>
                  <a:srgbClr xmlns:mc="http://schemas.openxmlformats.org/markup-compatibility/2006" xmlns:a14="http://schemas.microsoft.com/office/drawing/2007/7/7/main" val="C00000" mc:Ignorable=""/>
                </a:solidFill>
                <a:cs typeface="Homa" pitchFamily="2" charset="-78"/>
              </a:rPr>
              <a:t>ص118.</a:t>
            </a:r>
            <a:endParaRPr lang="en-US" sz="2000" dirty="0">
              <a:solidFill>
                <a:srgbClr xmlns:mc="http://schemas.openxmlformats.org/markup-compatibility/2006" xmlns:a14="http://schemas.microsoft.com/office/drawing/2007/7/7/main" val="C00000" mc:Ignorable=""/>
              </a:solidFill>
              <a:cs typeface="Homa" pitchFamily="2" charset="-78"/>
            </a:endParaRPr>
          </a:p>
        </p:txBody>
      </p:sp>
      <p:sp>
        <p:nvSpPr>
          <p:cNvPr id="6" name="Action Button: Back or Previous 5">
            <a:hlinkClick r:id="rId3" action="ppaction://program" highlightClick="1"/>
          </p:cNvPr>
          <p:cNvSpPr/>
          <p:nvPr/>
        </p:nvSpPr>
        <p:spPr>
          <a:xfrm>
            <a:off x="1428728" y="6357958"/>
            <a:ext cx="285752" cy="285752"/>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07/7/12/main" val="2094382456"/>
      </p:ext>
    </p:extLst>
  </p:cSld>
  <p:clrMapOvr>
    <a:masterClrMapping/>
  </p:clrMapOvr>
  <mc:AlternateContent xmlns:mc="http://schemas.openxmlformats.org/markup-compatibility/2006" xmlns:p14="http://schemas.microsoft.com/office/powerpoint/2007/7/12/main">
    <mc:Choice Requires="p14">
      <p:transition spd="slow" p14:dur="1600">
        <p:blinds dir="vert"/>
      </p:transition>
    </mc:Choice>
    <mc:Fallback xmlns="">
      <p:transition spd="slow">
        <p:blinds dir="vert"/>
      </p:transition>
    </mc:Fallback>
  </mc:AlternateContent>
  <p:timing>
    <p:tnLst>
      <p:par>
        <p:cTn xmlns:p14="http://schemas.microsoft.com/office/powerpoint/2007/7/12/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2000"/>
                                        <p:tgtEl>
                                          <p:spTgt spid="4"/>
                                        </p:tgtEl>
                                      </p:cBhvr>
                                    </p:animEffect>
                                  </p:childTnLst>
                                </p:cTn>
                              </p:par>
                            </p:childTnLst>
                          </p:cTn>
                        </p:par>
                        <p:par>
                          <p:cTn id="12" fill="hold">
                            <p:stCondLst>
                              <p:cond delay="2500"/>
                            </p:stCondLst>
                            <p:childTnLst>
                              <p:par>
                                <p:cTn id="13" presetID="26" presetClass="entr" presetSubtype="0" fill="hold" grpId="0" nodeType="after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wipe(down)">
                                      <p:cBhvr>
                                        <p:cTn id="15" dur="580">
                                          <p:stCondLst>
                                            <p:cond delay="0"/>
                                          </p:stCondLst>
                                        </p:cTn>
                                        <p:tgtEl>
                                          <p:spTgt spid="5"/>
                                        </p:tgtEl>
                                      </p:cBhvr>
                                    </p:animEffect>
                                    <p:anim calcmode="lin" valueType="num">
                                      <p:cBhvr>
                                        <p:cTn id="16"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17"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8"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9"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20"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21" dur="26">
                                          <p:stCondLst>
                                            <p:cond delay="650"/>
                                          </p:stCondLst>
                                        </p:cTn>
                                        <p:tgtEl>
                                          <p:spTgt spid="5"/>
                                        </p:tgtEl>
                                      </p:cBhvr>
                                      <p:to x="100000" y="60000"/>
                                    </p:animScale>
                                    <p:animScale>
                                      <p:cBhvr>
                                        <p:cTn id="22" dur="166" decel="50000">
                                          <p:stCondLst>
                                            <p:cond delay="676"/>
                                          </p:stCondLst>
                                        </p:cTn>
                                        <p:tgtEl>
                                          <p:spTgt spid="5"/>
                                        </p:tgtEl>
                                      </p:cBhvr>
                                      <p:to x="100000" y="100000"/>
                                    </p:animScale>
                                    <p:animScale>
                                      <p:cBhvr>
                                        <p:cTn id="23" dur="26">
                                          <p:stCondLst>
                                            <p:cond delay="1312"/>
                                          </p:stCondLst>
                                        </p:cTn>
                                        <p:tgtEl>
                                          <p:spTgt spid="5"/>
                                        </p:tgtEl>
                                      </p:cBhvr>
                                      <p:to x="100000" y="80000"/>
                                    </p:animScale>
                                    <p:animScale>
                                      <p:cBhvr>
                                        <p:cTn id="24" dur="166" decel="50000">
                                          <p:stCondLst>
                                            <p:cond delay="1338"/>
                                          </p:stCondLst>
                                        </p:cTn>
                                        <p:tgtEl>
                                          <p:spTgt spid="5"/>
                                        </p:tgtEl>
                                      </p:cBhvr>
                                      <p:to x="100000" y="100000"/>
                                    </p:animScale>
                                    <p:animScale>
                                      <p:cBhvr>
                                        <p:cTn id="25" dur="26">
                                          <p:stCondLst>
                                            <p:cond delay="1642"/>
                                          </p:stCondLst>
                                        </p:cTn>
                                        <p:tgtEl>
                                          <p:spTgt spid="5"/>
                                        </p:tgtEl>
                                      </p:cBhvr>
                                      <p:to x="100000" y="90000"/>
                                    </p:animScale>
                                    <p:animScale>
                                      <p:cBhvr>
                                        <p:cTn id="26" dur="166" decel="50000">
                                          <p:stCondLst>
                                            <p:cond delay="1668"/>
                                          </p:stCondLst>
                                        </p:cTn>
                                        <p:tgtEl>
                                          <p:spTgt spid="5"/>
                                        </p:tgtEl>
                                      </p:cBhvr>
                                      <p:to x="100000" y="100000"/>
                                    </p:animScale>
                                    <p:animScale>
                                      <p:cBhvr>
                                        <p:cTn id="27" dur="26">
                                          <p:stCondLst>
                                            <p:cond delay="1808"/>
                                          </p:stCondLst>
                                        </p:cTn>
                                        <p:tgtEl>
                                          <p:spTgt spid="5"/>
                                        </p:tgtEl>
                                      </p:cBhvr>
                                      <p:to x="100000" y="95000"/>
                                    </p:animScale>
                                    <p:animScale>
                                      <p:cBhvr>
                                        <p:cTn id="28" dur="166" decel="50000">
                                          <p:stCondLst>
                                            <p:cond delay="1834"/>
                                          </p:stCondLst>
                                        </p:cTn>
                                        <p:tgtEl>
                                          <p:spTgt spid="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P spid="4" grpId="0"/>
      <p:bldP spid="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85918" y="357166"/>
            <a:ext cx="7143800" cy="1470025"/>
          </a:xfrm>
        </p:spPr>
        <p:style>
          <a:lnRef idx="1">
            <a:schemeClr val="accent5"/>
          </a:lnRef>
          <a:fillRef idx="2">
            <a:schemeClr val="accent5"/>
          </a:fillRef>
          <a:effectRef idx="1">
            <a:schemeClr val="accent5"/>
          </a:effectRef>
          <a:fontRef idx="minor">
            <a:schemeClr val="dk1"/>
          </a:fontRef>
        </p:style>
        <p:txBody>
          <a:bodyPr>
            <a:noAutofit/>
          </a:bodyPr>
          <a:lstStyle/>
          <a:p>
            <a:pPr algn="ctr" rtl="1"/>
            <a:r>
              <a:rPr lang="fa-IR" sz="4000" b="0" dirty="0" smtClean="0">
                <a:cs typeface="Homa" pitchFamily="2" charset="-78"/>
              </a:rPr>
              <a:t>ديدگاه اميرمؤمنان عليه السلام در باره ابوبكر و عمر، از زبان عمر</a:t>
            </a:r>
            <a:endParaRPr lang="en-US" sz="4000" b="0" dirty="0">
              <a:cs typeface="Homa" pitchFamily="2" charset="-78"/>
            </a:endParaRPr>
          </a:p>
        </p:txBody>
      </p:sp>
      <p:sp>
        <p:nvSpPr>
          <p:cNvPr id="3" name="Subtitle 2"/>
          <p:cNvSpPr>
            <a:spLocks noGrp="1"/>
          </p:cNvSpPr>
          <p:nvPr>
            <p:ph type="subTitle" idx="1"/>
          </p:nvPr>
        </p:nvSpPr>
        <p:spPr>
          <a:xfrm>
            <a:off x="2071638" y="2214554"/>
            <a:ext cx="7072362" cy="3357586"/>
          </a:xfrm>
        </p:spPr>
        <p:txBody>
          <a:bodyPr>
            <a:noAutofit/>
          </a:bodyPr>
          <a:lstStyle/>
          <a:p>
            <a:pPr algn="justLow" rtl="1"/>
            <a:r>
              <a:rPr lang="fa-IR" sz="2800" dirty="0" smtClean="0">
                <a:solidFill>
                  <a:schemeClr val="tx1"/>
                </a:solidFill>
                <a:latin typeface="F_Mudir" pitchFamily="2" charset="2"/>
                <a:cs typeface="Taher" pitchFamily="2" charset="-78"/>
              </a:rPr>
              <a:t>عمر خطاب به اميرالمؤمنين و عباس: </a:t>
            </a:r>
            <a:r>
              <a:rPr lang="fa-IR" sz="4000" dirty="0" smtClean="0">
                <a:solidFill>
                  <a:srgbClr xmlns:mc="http://schemas.openxmlformats.org/markup-compatibility/2006" xmlns:a14="http://schemas.microsoft.com/office/drawing/2007/7/7/main" val="7030A0" mc:Ignorable=""/>
                </a:solidFill>
                <a:latin typeface="F_Mudir" pitchFamily="2" charset="2"/>
                <a:cs typeface="Taher" pitchFamily="2" charset="-78"/>
              </a:rPr>
              <a:t>فَلَمَّا تُوُفِّىَ رَسُولُ اللَّهِ</a:t>
            </a:r>
            <a:r>
              <a:rPr lang="en-US" sz="4000" dirty="0" smtClean="0">
                <a:solidFill>
                  <a:srgbClr xmlns:mc="http://schemas.openxmlformats.org/markup-compatibility/2006" xmlns:a14="http://schemas.microsoft.com/office/drawing/2007/7/7/main" val="7030A0" mc:Ignorable=""/>
                </a:solidFill>
                <a:latin typeface="F_Mudir" pitchFamily="2" charset="2"/>
                <a:cs typeface="Taher" pitchFamily="2" charset="-78"/>
                <a:sym typeface="Roumouz"/>
              </a:rPr>
              <a:t></a:t>
            </a:r>
            <a:r>
              <a:rPr lang="en-US" sz="4000" dirty="0" smtClean="0">
                <a:solidFill>
                  <a:srgbClr xmlns:mc="http://schemas.openxmlformats.org/markup-compatibility/2006" xmlns:a14="http://schemas.microsoft.com/office/drawing/2007/7/7/main" val="7030A0" mc:Ignorable=""/>
                </a:solidFill>
                <a:latin typeface="F_Mudir" pitchFamily="2" charset="2"/>
                <a:cs typeface="Taher" pitchFamily="2" charset="-78"/>
              </a:rPr>
              <a:t> </a:t>
            </a:r>
            <a:r>
              <a:rPr lang="fa-IR" sz="4000" dirty="0" smtClean="0">
                <a:solidFill>
                  <a:srgbClr xmlns:mc="http://schemas.openxmlformats.org/markup-compatibility/2006" xmlns:a14="http://schemas.microsoft.com/office/drawing/2007/7/7/main" val="7030A0" mc:Ignorable=""/>
                </a:solidFill>
                <a:latin typeface="F_Mudir" pitchFamily="2" charset="2"/>
                <a:cs typeface="Taher" pitchFamily="2" charset="-78"/>
              </a:rPr>
              <a:t>قَالَ أَبُو بَكْرٍ أَنَا وَلِىُّ رَسُولِ اللَّهِ ... </a:t>
            </a:r>
            <a:r>
              <a:rPr lang="fa-IR" sz="4000" dirty="0" smtClean="0">
                <a:solidFill>
                  <a:srgbClr xmlns:mc="http://schemas.openxmlformats.org/markup-compatibility/2006" xmlns:a14="http://schemas.microsoft.com/office/drawing/2007/7/7/main" val="C00000" mc:Ignorable=""/>
                </a:solidFill>
                <a:latin typeface="F_Mudir" pitchFamily="2" charset="2"/>
                <a:cs typeface="Taher" pitchFamily="2" charset="-78"/>
              </a:rPr>
              <a:t>فَرَأَيْتُمَاهُ كَاذِبًا آثِمًا غَادِرًا خَائِنًا.</a:t>
            </a:r>
            <a:r>
              <a:rPr lang="fa-IR" sz="4000" dirty="0" smtClean="0">
                <a:solidFill>
                  <a:srgbClr xmlns:mc="http://schemas.openxmlformats.org/markup-compatibility/2006" xmlns:a14="http://schemas.microsoft.com/office/drawing/2007/7/7/main" val="7030A0" mc:Ignorable=""/>
                </a:solidFill>
                <a:latin typeface="F_Mudir" pitchFamily="2" charset="2"/>
                <a:cs typeface="Taher" pitchFamily="2" charset="-78"/>
              </a:rPr>
              <a:t>.. ثُمَّ تُوُفِّىَ أَبُو بَكْرٍ وَأَنَا وَلِىُّ رَسُولِ اللَّهِ</a:t>
            </a:r>
            <a:r>
              <a:rPr lang="en-US" sz="4000" dirty="0" smtClean="0">
                <a:solidFill>
                  <a:srgbClr xmlns:mc="http://schemas.openxmlformats.org/markup-compatibility/2006" xmlns:a14="http://schemas.microsoft.com/office/drawing/2007/7/7/main" val="7030A0" mc:Ignorable=""/>
                </a:solidFill>
                <a:latin typeface="F_Mudir" pitchFamily="2" charset="2"/>
                <a:cs typeface="Taher" pitchFamily="2" charset="-78"/>
                <a:sym typeface="Roumouz"/>
              </a:rPr>
              <a:t></a:t>
            </a:r>
            <a:r>
              <a:rPr lang="en-US" sz="4000" dirty="0" smtClean="0">
                <a:solidFill>
                  <a:srgbClr xmlns:mc="http://schemas.openxmlformats.org/markup-compatibility/2006" xmlns:a14="http://schemas.microsoft.com/office/drawing/2007/7/7/main" val="7030A0" mc:Ignorable=""/>
                </a:solidFill>
                <a:latin typeface="F_Mudir" pitchFamily="2" charset="2"/>
                <a:cs typeface="Taher" pitchFamily="2" charset="-78"/>
              </a:rPr>
              <a:t> </a:t>
            </a:r>
            <a:r>
              <a:rPr lang="fa-IR" sz="4000" dirty="0" smtClean="0">
                <a:solidFill>
                  <a:srgbClr xmlns:mc="http://schemas.openxmlformats.org/markup-compatibility/2006" xmlns:a14="http://schemas.microsoft.com/office/drawing/2007/7/7/main" val="7030A0" mc:Ignorable=""/>
                </a:solidFill>
                <a:latin typeface="F_Mudir" pitchFamily="2" charset="2"/>
                <a:cs typeface="Taher" pitchFamily="2" charset="-78"/>
              </a:rPr>
              <a:t>وَوَلِىُّ أَبِى بَكْرٍ </a:t>
            </a:r>
            <a:r>
              <a:rPr lang="fa-IR" sz="4000" dirty="0">
                <a:solidFill>
                  <a:srgbClr xmlns:mc="http://schemas.openxmlformats.org/markup-compatibility/2006" xmlns:a14="http://schemas.microsoft.com/office/drawing/2007/7/7/main" val="C00000" mc:Ignorable=""/>
                </a:solidFill>
                <a:latin typeface="F_Mudir" pitchFamily="2" charset="2"/>
                <a:cs typeface="Taher" pitchFamily="2" charset="-78"/>
              </a:rPr>
              <a:t>فَرَأَيْتُمَانِى كَاذِبًا آثِمًا غَادِرًا خَائِنًا .</a:t>
            </a:r>
            <a:endParaRPr lang="en-US" sz="4000" dirty="0">
              <a:solidFill>
                <a:srgbClr xmlns:mc="http://schemas.openxmlformats.org/markup-compatibility/2006" xmlns:a14="http://schemas.microsoft.com/office/drawing/2007/7/7/main" val="C00000" mc:Ignorable=""/>
              </a:solidFill>
              <a:latin typeface="F_Mudir" pitchFamily="2" charset="2"/>
              <a:cs typeface="Taher" pitchFamily="2" charset="-78"/>
            </a:endParaRPr>
          </a:p>
        </p:txBody>
      </p:sp>
      <p:sp>
        <p:nvSpPr>
          <p:cNvPr id="5" name="Rectangle 4"/>
          <p:cNvSpPr/>
          <p:nvPr/>
        </p:nvSpPr>
        <p:spPr>
          <a:xfrm>
            <a:off x="2857488" y="5643578"/>
            <a:ext cx="4303184" cy="830997"/>
          </a:xfrm>
          <a:prstGeom prst="rect">
            <a:avLst/>
          </a:prstGeom>
          <a:effectLst>
            <a:outerShdw blurRad="50800" dist="25000" dir="5400000" rotWithShape="0">
              <a:srgbClr xmlns:mc="http://schemas.openxmlformats.org/markup-compatibility/2006" xmlns:a14="http://schemas.microsoft.com/office/drawing/2007/7/7/main" val="000000" mc:Ignorable="">
                <a:alpha val="40000"/>
              </a:srgbClr>
            </a:outerShdw>
            <a:softEdge rad="31750"/>
          </a:effectLst>
        </p:spPr>
        <p:style>
          <a:lnRef idx="1">
            <a:schemeClr val="accent6"/>
          </a:lnRef>
          <a:fillRef idx="2">
            <a:schemeClr val="accent6"/>
          </a:fillRef>
          <a:effectRef idx="1">
            <a:schemeClr val="accent6"/>
          </a:effectRef>
          <a:fontRef idx="minor">
            <a:schemeClr val="dk1"/>
          </a:fontRef>
        </p:style>
        <p:txBody>
          <a:bodyPr wrap="square">
            <a:spAutoFit/>
          </a:bodyPr>
          <a:lstStyle/>
          <a:p>
            <a:pPr algn="justLow" rtl="1"/>
            <a:r>
              <a:rPr lang="fa-IR" sz="2400" dirty="0">
                <a:solidFill>
                  <a:srgbClr xmlns:mc="http://schemas.openxmlformats.org/markup-compatibility/2006" xmlns:a14="http://schemas.microsoft.com/office/drawing/2007/7/7/main" val="C00000" mc:Ignorable=""/>
                </a:solidFill>
                <a:cs typeface="Koodak" pitchFamily="2" charset="-78"/>
              </a:rPr>
              <a:t>صحيح مسلم ، </a:t>
            </a:r>
            <a:r>
              <a:rPr lang="fa-IR" sz="2400" dirty="0" smtClean="0">
                <a:solidFill>
                  <a:srgbClr xmlns:mc="http://schemas.openxmlformats.org/markup-compatibility/2006" xmlns:a14="http://schemas.microsoft.com/office/drawing/2007/7/7/main" val="C00000" mc:Ignorable=""/>
                </a:solidFill>
                <a:cs typeface="Koodak" pitchFamily="2" charset="-78"/>
              </a:rPr>
              <a:t>ج3 </a:t>
            </a:r>
            <a:r>
              <a:rPr lang="fa-IR" sz="2400" dirty="0">
                <a:solidFill>
                  <a:srgbClr xmlns:mc="http://schemas.openxmlformats.org/markup-compatibility/2006" xmlns:a14="http://schemas.microsoft.com/office/drawing/2007/7/7/main" val="C00000" mc:Ignorable=""/>
                </a:solidFill>
                <a:cs typeface="Koodak" pitchFamily="2" charset="-78"/>
              </a:rPr>
              <a:t>، </a:t>
            </a:r>
            <a:r>
              <a:rPr lang="fa-IR" sz="2400" dirty="0" smtClean="0">
                <a:solidFill>
                  <a:srgbClr xmlns:mc="http://schemas.openxmlformats.org/markup-compatibility/2006" xmlns:a14="http://schemas.microsoft.com/office/drawing/2007/7/7/main" val="C00000" mc:Ignorable=""/>
                </a:solidFill>
                <a:cs typeface="Koodak" pitchFamily="2" charset="-78"/>
              </a:rPr>
              <a:t>ص1378 </a:t>
            </a:r>
            <a:r>
              <a:rPr lang="fa-IR" sz="2400" dirty="0">
                <a:solidFill>
                  <a:srgbClr xmlns:mc="http://schemas.openxmlformats.org/markup-compatibility/2006" xmlns:a14="http://schemas.microsoft.com/office/drawing/2007/7/7/main" val="C00000" mc:Ignorable=""/>
                </a:solidFill>
                <a:cs typeface="Koodak" pitchFamily="2" charset="-78"/>
              </a:rPr>
              <a:t>، </a:t>
            </a:r>
            <a:r>
              <a:rPr lang="fa-IR" sz="2400" dirty="0" smtClean="0">
                <a:solidFill>
                  <a:srgbClr xmlns:mc="http://schemas.openxmlformats.org/markup-compatibility/2006" xmlns:a14="http://schemas.microsoft.com/office/drawing/2007/7/7/main" val="C00000" mc:Ignorable=""/>
                </a:solidFill>
                <a:cs typeface="Koodak" pitchFamily="2" charset="-78"/>
              </a:rPr>
              <a:t>ح1757، </a:t>
            </a:r>
            <a:r>
              <a:rPr lang="fa-IR" sz="2400" dirty="0">
                <a:solidFill>
                  <a:srgbClr xmlns:mc="http://schemas.openxmlformats.org/markup-compatibility/2006" xmlns:a14="http://schemas.microsoft.com/office/drawing/2007/7/7/main" val="C00000" mc:Ignorable=""/>
                </a:solidFill>
                <a:cs typeface="Koodak" pitchFamily="2" charset="-78"/>
              </a:rPr>
              <a:t>كِتَاب الْجِهَادِ وَالسِّيَرِ، بَاب حُكْمِ الْفَيْءِ</a:t>
            </a:r>
            <a:endParaRPr lang="en-US" sz="2400" dirty="0">
              <a:solidFill>
                <a:srgbClr xmlns:mc="http://schemas.openxmlformats.org/markup-compatibility/2006" xmlns:a14="http://schemas.microsoft.com/office/drawing/2007/7/7/main" val="C00000" mc:Ignorable=""/>
              </a:solidFill>
              <a:cs typeface="Koodak" pitchFamily="2" charset="-78"/>
            </a:endParaRPr>
          </a:p>
        </p:txBody>
      </p:sp>
      <p:sp>
        <p:nvSpPr>
          <p:cNvPr id="6" name="Action Button: Back or Previous 5">
            <a:hlinkClick r:id="rId3" action="ppaction://program" highlightClick="1"/>
          </p:cNvPr>
          <p:cNvSpPr/>
          <p:nvPr/>
        </p:nvSpPr>
        <p:spPr>
          <a:xfrm>
            <a:off x="1428728" y="6357958"/>
            <a:ext cx="285752" cy="285752"/>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07/7/12/main" val="3888357794"/>
      </p:ext>
    </p:extLst>
  </p:cSld>
  <p:clrMapOvr>
    <a:masterClrMapping/>
  </p:clrMapOvr>
  <mc:AlternateContent xmlns:mc="http://schemas.openxmlformats.org/markup-compatibility/2006" xmlns:p14="http://schemas.microsoft.com/office/powerpoint/2007/7/12/main">
    <mc:Choice Requires="p14">
      <p:transition spd="slow" p14:dur="800">
        <p14:flythrough/>
      </p:transition>
    </mc:Choice>
    <mc:Fallback xmlns="">
      <p:transition xmlns:p14="http://schemas.microsoft.com/office/powerpoint/2007/7/12/main" spd="slow">
        <p:fade/>
      </p:transition>
    </mc:Fallback>
  </mc:AlternateContent>
  <p:timing>
    <p:tnLst>
      <p:par>
        <p:cTn xmlns:p14="http://schemas.microsoft.com/office/powerpoint/2007/7/12/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80">
                                          <p:stCondLst>
                                            <p:cond delay="0"/>
                                          </p:stCondLst>
                                        </p:cTn>
                                        <p:tgtEl>
                                          <p:spTgt spid="5"/>
                                        </p:tgtEl>
                                      </p:cBhvr>
                                    </p:animEffect>
                                    <p:anim calcmode="lin" valueType="num">
                                      <p:cBhvr>
                                        <p:cTn id="8"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13" dur="26">
                                          <p:stCondLst>
                                            <p:cond delay="650"/>
                                          </p:stCondLst>
                                        </p:cTn>
                                        <p:tgtEl>
                                          <p:spTgt spid="5"/>
                                        </p:tgtEl>
                                      </p:cBhvr>
                                      <p:to x="100000" y="60000"/>
                                    </p:animScale>
                                    <p:animScale>
                                      <p:cBhvr>
                                        <p:cTn id="14" dur="166" decel="50000">
                                          <p:stCondLst>
                                            <p:cond delay="676"/>
                                          </p:stCondLst>
                                        </p:cTn>
                                        <p:tgtEl>
                                          <p:spTgt spid="5"/>
                                        </p:tgtEl>
                                      </p:cBhvr>
                                      <p:to x="100000" y="100000"/>
                                    </p:animScale>
                                    <p:animScale>
                                      <p:cBhvr>
                                        <p:cTn id="15" dur="26">
                                          <p:stCondLst>
                                            <p:cond delay="1312"/>
                                          </p:stCondLst>
                                        </p:cTn>
                                        <p:tgtEl>
                                          <p:spTgt spid="5"/>
                                        </p:tgtEl>
                                      </p:cBhvr>
                                      <p:to x="100000" y="80000"/>
                                    </p:animScale>
                                    <p:animScale>
                                      <p:cBhvr>
                                        <p:cTn id="16" dur="166" decel="50000">
                                          <p:stCondLst>
                                            <p:cond delay="1338"/>
                                          </p:stCondLst>
                                        </p:cTn>
                                        <p:tgtEl>
                                          <p:spTgt spid="5"/>
                                        </p:tgtEl>
                                      </p:cBhvr>
                                      <p:to x="100000" y="100000"/>
                                    </p:animScale>
                                    <p:animScale>
                                      <p:cBhvr>
                                        <p:cTn id="17" dur="26">
                                          <p:stCondLst>
                                            <p:cond delay="1642"/>
                                          </p:stCondLst>
                                        </p:cTn>
                                        <p:tgtEl>
                                          <p:spTgt spid="5"/>
                                        </p:tgtEl>
                                      </p:cBhvr>
                                      <p:to x="100000" y="90000"/>
                                    </p:animScale>
                                    <p:animScale>
                                      <p:cBhvr>
                                        <p:cTn id="18" dur="166" decel="50000">
                                          <p:stCondLst>
                                            <p:cond delay="1668"/>
                                          </p:stCondLst>
                                        </p:cTn>
                                        <p:tgtEl>
                                          <p:spTgt spid="5"/>
                                        </p:tgtEl>
                                      </p:cBhvr>
                                      <p:to x="100000" y="100000"/>
                                    </p:animScale>
                                    <p:animScale>
                                      <p:cBhvr>
                                        <p:cTn id="19" dur="26">
                                          <p:stCondLst>
                                            <p:cond delay="1808"/>
                                          </p:stCondLst>
                                        </p:cTn>
                                        <p:tgtEl>
                                          <p:spTgt spid="5"/>
                                        </p:tgtEl>
                                      </p:cBhvr>
                                      <p:to x="100000" y="95000"/>
                                    </p:animScale>
                                    <p:animScale>
                                      <p:cBhvr>
                                        <p:cTn id="20" dur="166" decel="50000">
                                          <p:stCondLst>
                                            <p:cond delay="1834"/>
                                          </p:stCondLst>
                                        </p:cTn>
                                        <p:tgtEl>
                                          <p:spTgt spid="5"/>
                                        </p:tgtEl>
                                      </p:cBhvr>
                                      <p:to x="100000" y="100000"/>
                                    </p:animScale>
                                  </p:childTnLst>
                                </p:cTn>
                              </p:par>
                            </p:childTnLst>
                          </p:cTn>
                        </p:par>
                        <p:par>
                          <p:cTn id="21" fill="hold">
                            <p:stCondLst>
                              <p:cond delay="2000"/>
                            </p:stCondLst>
                            <p:childTnLst>
                              <p:par>
                                <p:cTn id="22" presetID="53" presetClass="entr" presetSubtype="0" fill="hold" grpId="0" nodeType="afterEffect">
                                  <p:stCondLst>
                                    <p:cond delay="0"/>
                                  </p:stCondLst>
                                  <p:childTnLst>
                                    <p:set>
                                      <p:cBhvr>
                                        <p:cTn id="23" dur="1" fill="hold">
                                          <p:stCondLst>
                                            <p:cond delay="0"/>
                                          </p:stCondLst>
                                        </p:cTn>
                                        <p:tgtEl>
                                          <p:spTgt spid="3">
                                            <p:txEl>
                                              <p:pRg st="0" end="0"/>
                                            </p:txEl>
                                          </p:spTgt>
                                        </p:tgtEl>
                                        <p:attrNameLst>
                                          <p:attrName>style.visibility</p:attrName>
                                        </p:attrNameLst>
                                      </p:cBhvr>
                                      <p:to>
                                        <p:strVal val="visible"/>
                                      </p:to>
                                    </p:set>
                                    <p:anim calcmode="lin" valueType="num">
                                      <p:cBhvr>
                                        <p:cTn id="2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25"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26"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14480" y="357166"/>
            <a:ext cx="7143800" cy="1184273"/>
          </a:xfrm>
        </p:spPr>
        <p:style>
          <a:lnRef idx="1">
            <a:schemeClr val="accent5"/>
          </a:lnRef>
          <a:fillRef idx="2">
            <a:schemeClr val="accent5"/>
          </a:fillRef>
          <a:effectRef idx="1">
            <a:schemeClr val="accent5"/>
          </a:effectRef>
          <a:fontRef idx="minor">
            <a:schemeClr val="dk1"/>
          </a:fontRef>
        </p:style>
        <p:txBody>
          <a:bodyPr>
            <a:noAutofit/>
          </a:bodyPr>
          <a:lstStyle/>
          <a:p>
            <a:pPr algn="ctr" rtl="1"/>
            <a:r>
              <a:rPr lang="fa-IR" sz="6000" b="0" dirty="0" smtClean="0">
                <a:latin typeface="IranNastaliq" pitchFamily="18" charset="0"/>
                <a:cs typeface="IranNastaliq" pitchFamily="18" charset="0"/>
              </a:rPr>
              <a:t>ديدگاه اميرمؤمنان </a:t>
            </a:r>
            <a:r>
              <a:rPr lang="fa-IR" sz="6000" b="0" dirty="0" smtClean="0">
                <a:latin typeface="IranNastaliq" pitchFamily="18" charset="0"/>
                <a:cs typeface="IranNastaliq" pitchFamily="18" charset="0"/>
                <a:sym typeface="Roumouz1"/>
              </a:rPr>
              <a:t></a:t>
            </a:r>
            <a:r>
              <a:rPr lang="fa-IR" sz="6000" b="0" dirty="0" smtClean="0">
                <a:latin typeface="IranNastaliq" pitchFamily="18" charset="0"/>
                <a:cs typeface="IranNastaliq" pitchFamily="18" charset="0"/>
              </a:rPr>
              <a:t>در باره ابوبكر و عمر، از زبان عمر</a:t>
            </a:r>
            <a:endParaRPr lang="en-US" sz="6000" b="0" dirty="0">
              <a:latin typeface="IranNastaliq" pitchFamily="18" charset="0"/>
              <a:cs typeface="IranNastaliq" pitchFamily="18" charset="0"/>
            </a:endParaRPr>
          </a:p>
        </p:txBody>
      </p:sp>
      <p:sp>
        <p:nvSpPr>
          <p:cNvPr id="5" name="Rectangle 4"/>
          <p:cNvSpPr/>
          <p:nvPr/>
        </p:nvSpPr>
        <p:spPr>
          <a:xfrm>
            <a:off x="2214546" y="5741275"/>
            <a:ext cx="4517498" cy="830997"/>
          </a:xfrm>
          <a:prstGeom prst="rect">
            <a:avLst/>
          </a:prstGeom>
          <a:effectLst>
            <a:outerShdw blurRad="50800" dist="25000" dir="5400000" rotWithShape="0">
              <a:srgbClr xmlns:mc="http://schemas.openxmlformats.org/markup-compatibility/2006" xmlns:a14="http://schemas.microsoft.com/office/drawing/2007/7/7/main" val="000000" mc:Ignorable="">
                <a:alpha val="40000"/>
              </a:srgbClr>
            </a:outerShdw>
            <a:softEdge rad="31750"/>
          </a:effectLst>
        </p:spPr>
        <p:style>
          <a:lnRef idx="1">
            <a:schemeClr val="accent6"/>
          </a:lnRef>
          <a:fillRef idx="2">
            <a:schemeClr val="accent6"/>
          </a:fillRef>
          <a:effectRef idx="1">
            <a:schemeClr val="accent6"/>
          </a:effectRef>
          <a:fontRef idx="minor">
            <a:schemeClr val="dk1"/>
          </a:fontRef>
        </p:style>
        <p:txBody>
          <a:bodyPr wrap="square">
            <a:spAutoFit/>
          </a:bodyPr>
          <a:lstStyle/>
          <a:p>
            <a:pPr algn="justLow" rtl="1"/>
            <a:r>
              <a:rPr lang="fa-IR" sz="2400" dirty="0">
                <a:solidFill>
                  <a:schemeClr val="accent6">
                    <a:lumMod val="50000"/>
                  </a:schemeClr>
                </a:solidFill>
                <a:cs typeface="Homa" pitchFamily="2" charset="-78"/>
              </a:rPr>
              <a:t>صحيح مسلم ، </a:t>
            </a:r>
            <a:r>
              <a:rPr lang="fa-IR" sz="2400" dirty="0" smtClean="0">
                <a:solidFill>
                  <a:schemeClr val="accent6">
                    <a:lumMod val="50000"/>
                  </a:schemeClr>
                </a:solidFill>
                <a:cs typeface="Homa" pitchFamily="2" charset="-78"/>
              </a:rPr>
              <a:t>ج3 </a:t>
            </a:r>
            <a:r>
              <a:rPr lang="fa-IR" sz="2400" dirty="0">
                <a:solidFill>
                  <a:schemeClr val="accent6">
                    <a:lumMod val="50000"/>
                  </a:schemeClr>
                </a:solidFill>
                <a:cs typeface="Homa" pitchFamily="2" charset="-78"/>
              </a:rPr>
              <a:t>، </a:t>
            </a:r>
            <a:r>
              <a:rPr lang="fa-IR" sz="2400" dirty="0" smtClean="0">
                <a:solidFill>
                  <a:schemeClr val="accent6">
                    <a:lumMod val="50000"/>
                  </a:schemeClr>
                </a:solidFill>
                <a:cs typeface="Homa" pitchFamily="2" charset="-78"/>
              </a:rPr>
              <a:t>ص1378 ، ح1757، </a:t>
            </a:r>
            <a:r>
              <a:rPr lang="fa-IR" sz="2400" dirty="0">
                <a:solidFill>
                  <a:schemeClr val="accent6">
                    <a:lumMod val="50000"/>
                  </a:schemeClr>
                </a:solidFill>
                <a:cs typeface="Homa" pitchFamily="2" charset="-78"/>
              </a:rPr>
              <a:t>كِتَاب الْجِهَادِ وَالسِّيَرِ، بَاب حُكْمِ الْفَيْءِ</a:t>
            </a:r>
            <a:endParaRPr lang="en-US" sz="2400" dirty="0">
              <a:solidFill>
                <a:schemeClr val="accent6">
                  <a:lumMod val="50000"/>
                </a:schemeClr>
              </a:solidFill>
              <a:cs typeface="Homa" pitchFamily="2" charset="-78"/>
            </a:endParaRPr>
          </a:p>
        </p:txBody>
      </p:sp>
      <p:sp>
        <p:nvSpPr>
          <p:cNvPr id="6" name="Action Button: Back or Previous 5">
            <a:hlinkClick r:id="rId3" action="ppaction://program" highlightClick="1"/>
          </p:cNvPr>
          <p:cNvSpPr/>
          <p:nvPr/>
        </p:nvSpPr>
        <p:spPr>
          <a:xfrm>
            <a:off x="1428728" y="6357958"/>
            <a:ext cx="285752" cy="285752"/>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1714480" y="1714488"/>
            <a:ext cx="7215206" cy="4031873"/>
          </a:xfrm>
          <a:prstGeom prst="rect">
            <a:avLst/>
          </a:prstGeom>
        </p:spPr>
        <p:txBody>
          <a:bodyPr wrap="square">
            <a:spAutoFit/>
          </a:bodyPr>
          <a:lstStyle/>
          <a:p>
            <a:pPr algn="justLow" rtl="1"/>
            <a:r>
              <a:rPr lang="fa-IR" sz="3200" dirty="0" smtClean="0">
                <a:solidFill>
                  <a:srgbClr xmlns:mc="http://schemas.openxmlformats.org/markup-compatibility/2006" xmlns:a14="http://schemas.microsoft.com/office/drawing/2007/7/7/main" val="7030A0" mc:Ignorable=""/>
                </a:solidFill>
                <a:latin typeface="YAGHOTI 2" pitchFamily="2" charset="2"/>
                <a:cs typeface="Yagut" pitchFamily="2" charset="-78"/>
              </a:rPr>
              <a:t>عمر</a:t>
            </a:r>
            <a:r>
              <a:rPr lang="en-US" sz="3200" dirty="0">
                <a:solidFill>
                  <a:srgbClr xmlns:mc="http://schemas.openxmlformats.org/markup-compatibility/2006" xmlns:a14="http://schemas.microsoft.com/office/drawing/2007/7/7/main" val="7030A0" mc:Ignorable=""/>
                </a:solidFill>
                <a:latin typeface="YAGHOTI 2" pitchFamily="2" charset="2"/>
                <a:cs typeface="Yagut" pitchFamily="2" charset="-78"/>
              </a:rPr>
              <a:t> </a:t>
            </a:r>
            <a:r>
              <a:rPr lang="fa-IR" sz="3200" dirty="0" smtClean="0">
                <a:solidFill>
                  <a:srgbClr xmlns:mc="http://schemas.openxmlformats.org/markup-compatibility/2006" xmlns:a14="http://schemas.microsoft.com/office/drawing/2007/7/7/main" val="7030A0" mc:Ignorable=""/>
                </a:solidFill>
                <a:latin typeface="YAGHOTI 2" pitchFamily="2" charset="2"/>
                <a:cs typeface="Yagut" pitchFamily="2" charset="-78"/>
              </a:rPr>
              <a:t>بن</a:t>
            </a:r>
            <a:r>
              <a:rPr lang="fa-IR" sz="3200" dirty="0" smtClean="0">
                <a:solidFill>
                  <a:srgbClr xmlns:mc="http://schemas.openxmlformats.org/markup-compatibility/2006" xmlns:a14="http://schemas.microsoft.com/office/drawing/2007/7/7/main" val="7030A0" mc:Ignorable=""/>
                </a:solidFill>
                <a:latin typeface="YAGHOTI 2" pitchFamily="2" charset="2"/>
                <a:cs typeface="Yagut" pitchFamily="2" charset="-78"/>
              </a:rPr>
              <a:t> </a:t>
            </a:r>
            <a:r>
              <a:rPr lang="fa-IR" sz="3200" dirty="0" smtClean="0">
                <a:solidFill>
                  <a:srgbClr xmlns:mc="http://schemas.openxmlformats.org/markup-compatibility/2006" xmlns:a14="http://schemas.microsoft.com/office/drawing/2007/7/7/main" val="7030A0" mc:Ignorable=""/>
                </a:solidFill>
                <a:latin typeface="YAGHOTI 2" pitchFamily="2" charset="2"/>
                <a:cs typeface="Yagut" pitchFamily="2" charset="-78"/>
              </a:rPr>
              <a:t>خطاب به اميرمؤمنان </a:t>
            </a:r>
            <a:r>
              <a:rPr lang="fa-IR" sz="3200" dirty="0" smtClean="0">
                <a:solidFill>
                  <a:srgbClr xmlns:mc="http://schemas.openxmlformats.org/markup-compatibility/2006" xmlns:a14="http://schemas.microsoft.com/office/drawing/2007/7/7/main" val="7030A0" mc:Ignorable=""/>
                </a:solidFill>
                <a:latin typeface="YAGHOTI 2" pitchFamily="2" charset="2"/>
                <a:cs typeface="Yagut" pitchFamily="2" charset="-78"/>
                <a:sym typeface="Roumouz1"/>
              </a:rPr>
              <a:t>و عباس عموي پيامبر</a:t>
            </a:r>
            <a:r>
              <a:rPr lang="fa-IR" sz="3200" dirty="0" smtClean="0">
                <a:solidFill>
                  <a:srgbClr xmlns:mc="http://schemas.openxmlformats.org/markup-compatibility/2006" xmlns:a14="http://schemas.microsoft.com/office/drawing/2007/7/7/main" val="7030A0" mc:Ignorable=""/>
                </a:solidFill>
                <a:latin typeface="YAGHOTI 2" pitchFamily="2" charset="2"/>
                <a:cs typeface="Yagut" pitchFamily="2" charset="-78"/>
                <a:sym typeface="Roumouz"/>
              </a:rPr>
              <a:t></a:t>
            </a:r>
            <a:r>
              <a:rPr lang="fa-IR" sz="3200" dirty="0" smtClean="0">
                <a:solidFill>
                  <a:srgbClr xmlns:mc="http://schemas.openxmlformats.org/markup-compatibility/2006" xmlns:a14="http://schemas.microsoft.com/office/drawing/2007/7/7/main" val="7030A0" mc:Ignorable=""/>
                </a:solidFill>
                <a:latin typeface="YAGHOTI 2" pitchFamily="2" charset="2"/>
                <a:cs typeface="Yagut" pitchFamily="2" charset="-78"/>
                <a:sym typeface="Roumouz1"/>
              </a:rPr>
              <a:t> گفت: </a:t>
            </a:r>
            <a:r>
              <a:rPr lang="fa-IR" sz="3200" dirty="0" smtClean="0">
                <a:solidFill>
                  <a:srgbClr xmlns:mc="http://schemas.openxmlformats.org/markup-compatibility/2006" xmlns:a14="http://schemas.microsoft.com/office/drawing/2007/7/7/main" val="7030A0" mc:Ignorable=""/>
                </a:solidFill>
                <a:latin typeface="YAGHOTI 2" pitchFamily="2" charset="2"/>
                <a:cs typeface="Yagut" pitchFamily="2" charset="-78"/>
              </a:rPr>
              <a:t>پس </a:t>
            </a:r>
            <a:r>
              <a:rPr lang="fa-IR" sz="3200" dirty="0">
                <a:solidFill>
                  <a:srgbClr xmlns:mc="http://schemas.openxmlformats.org/markup-compatibility/2006" xmlns:a14="http://schemas.microsoft.com/office/drawing/2007/7/7/main" val="7030A0" mc:Ignorable=""/>
                </a:solidFill>
                <a:latin typeface="YAGHOTI 2" pitchFamily="2" charset="2"/>
                <a:cs typeface="Yagut" pitchFamily="2" charset="-78"/>
              </a:rPr>
              <a:t>از وفات رسول خدا</a:t>
            </a:r>
            <a:r>
              <a:rPr lang="en-US" sz="3200" dirty="0">
                <a:solidFill>
                  <a:srgbClr xmlns:mc="http://schemas.openxmlformats.org/markup-compatibility/2006" xmlns:a14="http://schemas.microsoft.com/office/drawing/2007/7/7/main" val="7030A0" mc:Ignorable=""/>
                </a:solidFill>
                <a:latin typeface="YAGHOTI 2" pitchFamily="2" charset="2"/>
                <a:cs typeface="Yagut" pitchFamily="2" charset="-78"/>
                <a:sym typeface="Roumouz"/>
              </a:rPr>
              <a:t></a:t>
            </a:r>
            <a:r>
              <a:rPr lang="fa-IR" sz="3200" dirty="0">
                <a:solidFill>
                  <a:srgbClr xmlns:mc="http://schemas.openxmlformats.org/markup-compatibility/2006" xmlns:a14="http://schemas.microsoft.com/office/drawing/2007/7/7/main" val="7030A0" mc:Ignorable=""/>
                </a:solidFill>
                <a:latin typeface="YAGHOTI 2" pitchFamily="2" charset="2"/>
                <a:cs typeface="Yagut" pitchFamily="2" charset="-78"/>
              </a:rPr>
              <a:t> ابوبكر گفت : من جانشين رسول خدا هستم ،‌ شما دو نفر (عباس و علي) اعتقاد داشتيد كه او (ابوبكر): </a:t>
            </a:r>
            <a:r>
              <a:rPr lang="fa-IR" sz="3200" dirty="0">
                <a:solidFill>
                  <a:srgbClr xmlns:mc="http://schemas.openxmlformats.org/markup-compatibility/2006" xmlns:a14="http://schemas.microsoft.com/office/drawing/2007/7/7/main" val="C00000" mc:Ignorable=""/>
                </a:solidFill>
                <a:latin typeface="YAGHOTI 2" pitchFamily="2" charset="2"/>
                <a:cs typeface="Yagut" pitchFamily="2" charset="-78"/>
              </a:rPr>
              <a:t>دروغگو </a:t>
            </a:r>
            <a:r>
              <a:rPr lang="fa-IR" sz="3200" dirty="0" smtClean="0">
                <a:solidFill>
                  <a:srgbClr xmlns:mc="http://schemas.openxmlformats.org/markup-compatibility/2006" xmlns:a14="http://schemas.microsoft.com/office/drawing/2007/7/7/main" val="C00000" mc:Ignorable=""/>
                </a:solidFill>
                <a:latin typeface="YAGHOTI 2" pitchFamily="2" charset="2"/>
                <a:cs typeface="Yagut" pitchFamily="2" charset="-78"/>
              </a:rPr>
              <a:t>، بد‌كار </a:t>
            </a:r>
            <a:r>
              <a:rPr lang="fa-IR" sz="3200" dirty="0">
                <a:solidFill>
                  <a:srgbClr xmlns:mc="http://schemas.openxmlformats.org/markup-compatibility/2006" xmlns:a14="http://schemas.microsoft.com/office/drawing/2007/7/7/main" val="C00000" mc:Ignorable=""/>
                </a:solidFill>
                <a:latin typeface="YAGHOTI 2" pitchFamily="2" charset="2"/>
                <a:cs typeface="Yagut" pitchFamily="2" charset="-78"/>
              </a:rPr>
              <a:t>، حيله‌گر و خيانت‌كار</a:t>
            </a:r>
            <a:r>
              <a:rPr lang="fa-IR" sz="3200" dirty="0">
                <a:solidFill>
                  <a:srgbClr xmlns:mc="http://schemas.openxmlformats.org/markup-compatibility/2006" xmlns:a14="http://schemas.microsoft.com/office/drawing/2007/7/7/main" val="7030A0" mc:Ignorable=""/>
                </a:solidFill>
                <a:latin typeface="YAGHOTI 2" pitchFamily="2" charset="2"/>
                <a:cs typeface="Yagut" pitchFamily="2" charset="-78"/>
              </a:rPr>
              <a:t> است...  </a:t>
            </a:r>
            <a:endParaRPr lang="fa-IR" sz="3200" dirty="0" smtClean="0">
              <a:solidFill>
                <a:srgbClr xmlns:mc="http://schemas.openxmlformats.org/markup-compatibility/2006" xmlns:a14="http://schemas.microsoft.com/office/drawing/2007/7/7/main" val="7030A0" mc:Ignorable=""/>
              </a:solidFill>
              <a:latin typeface="YAGHOTI 2" pitchFamily="2" charset="2"/>
              <a:cs typeface="Yagut" pitchFamily="2" charset="-78"/>
            </a:endParaRPr>
          </a:p>
          <a:p>
            <a:pPr algn="justLow" rtl="1"/>
            <a:r>
              <a:rPr lang="fa-IR" sz="3200" dirty="0" smtClean="0">
                <a:solidFill>
                  <a:srgbClr xmlns:mc="http://schemas.openxmlformats.org/markup-compatibility/2006" xmlns:a14="http://schemas.microsoft.com/office/drawing/2007/7/7/main" val="7030A0" mc:Ignorable=""/>
                </a:solidFill>
                <a:latin typeface="YAGHOTI 2" pitchFamily="2" charset="2"/>
                <a:cs typeface="Yagut" pitchFamily="2" charset="-78"/>
              </a:rPr>
              <a:t>پس </a:t>
            </a:r>
            <a:r>
              <a:rPr lang="fa-IR" sz="3200" dirty="0">
                <a:solidFill>
                  <a:srgbClr xmlns:mc="http://schemas.openxmlformats.org/markup-compatibility/2006" xmlns:a14="http://schemas.microsoft.com/office/drawing/2007/7/7/main" val="7030A0" mc:Ignorable=""/>
                </a:solidFill>
                <a:latin typeface="YAGHOTI 2" pitchFamily="2" charset="2"/>
                <a:cs typeface="Yagut" pitchFamily="2" charset="-78"/>
              </a:rPr>
              <a:t>از مرگ ابوبكر ،‌ من جانشين پيامبر</a:t>
            </a:r>
            <a:r>
              <a:rPr lang="en-US" sz="3200" dirty="0">
                <a:solidFill>
                  <a:srgbClr xmlns:mc="http://schemas.openxmlformats.org/markup-compatibility/2006" xmlns:a14="http://schemas.microsoft.com/office/drawing/2007/7/7/main" val="7030A0" mc:Ignorable=""/>
                </a:solidFill>
                <a:latin typeface="YAGHOTI 2" pitchFamily="2" charset="2"/>
                <a:cs typeface="Yagut" pitchFamily="2" charset="-78"/>
                <a:sym typeface="Roumouz"/>
              </a:rPr>
              <a:t></a:t>
            </a:r>
            <a:r>
              <a:rPr lang="fa-IR" sz="3200" dirty="0">
                <a:solidFill>
                  <a:srgbClr xmlns:mc="http://schemas.openxmlformats.org/markup-compatibility/2006" xmlns:a14="http://schemas.microsoft.com/office/drawing/2007/7/7/main" val="7030A0" mc:Ignorable=""/>
                </a:solidFill>
                <a:latin typeface="YAGHOTI 2" pitchFamily="2" charset="2"/>
                <a:cs typeface="Yagut" pitchFamily="2" charset="-78"/>
              </a:rPr>
              <a:t> و ابوبكر شدم و باز شما دو نفر مرا </a:t>
            </a:r>
            <a:r>
              <a:rPr lang="fa-IR" sz="3200" dirty="0">
                <a:solidFill>
                  <a:srgbClr xmlns:mc="http://schemas.openxmlformats.org/markup-compatibility/2006" xmlns:a14="http://schemas.microsoft.com/office/drawing/2007/7/7/main" val="C00000" mc:Ignorable=""/>
                </a:solidFill>
                <a:latin typeface="YAGHOTI 2" pitchFamily="2" charset="2"/>
                <a:cs typeface="Yagut" pitchFamily="2" charset="-78"/>
              </a:rPr>
              <a:t>خائن ، دروغگو حيله گر و </a:t>
            </a:r>
            <a:r>
              <a:rPr lang="fa-IR" sz="3200" dirty="0" smtClean="0">
                <a:solidFill>
                  <a:srgbClr xmlns:mc="http://schemas.openxmlformats.org/markup-compatibility/2006" xmlns:a14="http://schemas.microsoft.com/office/drawing/2007/7/7/main" val="C00000" mc:Ignorable=""/>
                </a:solidFill>
                <a:latin typeface="YAGHOTI 2" pitchFamily="2" charset="2"/>
                <a:cs typeface="Yagut" pitchFamily="2" charset="-78"/>
              </a:rPr>
              <a:t>بدكار</a:t>
            </a:r>
            <a:r>
              <a:rPr lang="fa-IR" sz="3200" dirty="0" smtClean="0">
                <a:solidFill>
                  <a:srgbClr xmlns:mc="http://schemas.openxmlformats.org/markup-compatibility/2006" xmlns:a14="http://schemas.microsoft.com/office/drawing/2007/7/7/main" val="7030A0" mc:Ignorable=""/>
                </a:solidFill>
                <a:latin typeface="YAGHOTI 2" pitchFamily="2" charset="2"/>
                <a:cs typeface="Yagut" pitchFamily="2" charset="-78"/>
              </a:rPr>
              <a:t> خوانديد </a:t>
            </a:r>
            <a:r>
              <a:rPr lang="fa-IR" sz="3200" dirty="0">
                <a:solidFill>
                  <a:srgbClr xmlns:mc="http://schemas.openxmlformats.org/markup-compatibility/2006" xmlns:a14="http://schemas.microsoft.com/office/drawing/2007/7/7/main" val="7030A0" mc:Ignorable=""/>
                </a:solidFill>
                <a:latin typeface="YAGHOTI 2" pitchFamily="2" charset="2"/>
                <a:cs typeface="Yagut" pitchFamily="2" charset="-78"/>
              </a:rPr>
              <a:t>.</a:t>
            </a:r>
            <a:endParaRPr lang="en-US" sz="3200" dirty="0">
              <a:solidFill>
                <a:srgbClr xmlns:mc="http://schemas.openxmlformats.org/markup-compatibility/2006" xmlns:a14="http://schemas.microsoft.com/office/drawing/2007/7/7/main" val="7030A0" mc:Ignorable=""/>
              </a:solidFill>
              <a:latin typeface="YAGHOTI 2" pitchFamily="2" charset="2"/>
              <a:cs typeface="Yagut" pitchFamily="2" charset="-78"/>
            </a:endParaRPr>
          </a:p>
        </p:txBody>
      </p:sp>
    </p:spTree>
    <p:extLst>
      <p:ext uri="{BB962C8B-B14F-4D97-AF65-F5344CB8AC3E}">
        <p14:creationId xmlns:p14="http://schemas.microsoft.com/office/powerpoint/2007/7/12/main" val="2574753297"/>
      </p:ext>
    </p:extLst>
  </p:cSld>
  <p:clrMapOvr>
    <a:masterClrMapping/>
  </p:clrMapOvr>
  <mc:AlternateContent xmlns:mc="http://schemas.openxmlformats.org/markup-compatibility/2006" xmlns:p14="http://schemas.microsoft.com/office/powerpoint/2007/7/12/main">
    <mc:Choice Requires="p14">
      <p:transition spd="slow" p14:dur="1600">
        <p:blinds dir="vert"/>
      </p:transition>
    </mc:Choice>
    <mc:Fallback xmlns="">
      <p:transition spd="slow">
        <p:blinds dir="vert"/>
      </p:transition>
    </mc:Fallback>
  </mc:AlternateContent>
  <p:timing>
    <p:tnLst>
      <p:par>
        <p:cTn xmlns:p14="http://schemas.microsoft.com/office/powerpoint/2007/7/12/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80">
                                          <p:stCondLst>
                                            <p:cond delay="0"/>
                                          </p:stCondLst>
                                        </p:cTn>
                                        <p:tgtEl>
                                          <p:spTgt spid="5"/>
                                        </p:tgtEl>
                                      </p:cBhvr>
                                    </p:animEffect>
                                    <p:anim calcmode="lin" valueType="num">
                                      <p:cBhvr>
                                        <p:cTn id="8"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13" dur="26">
                                          <p:stCondLst>
                                            <p:cond delay="650"/>
                                          </p:stCondLst>
                                        </p:cTn>
                                        <p:tgtEl>
                                          <p:spTgt spid="5"/>
                                        </p:tgtEl>
                                      </p:cBhvr>
                                      <p:to x="100000" y="60000"/>
                                    </p:animScale>
                                    <p:animScale>
                                      <p:cBhvr>
                                        <p:cTn id="14" dur="166" decel="50000">
                                          <p:stCondLst>
                                            <p:cond delay="676"/>
                                          </p:stCondLst>
                                        </p:cTn>
                                        <p:tgtEl>
                                          <p:spTgt spid="5"/>
                                        </p:tgtEl>
                                      </p:cBhvr>
                                      <p:to x="100000" y="100000"/>
                                    </p:animScale>
                                    <p:animScale>
                                      <p:cBhvr>
                                        <p:cTn id="15" dur="26">
                                          <p:stCondLst>
                                            <p:cond delay="1312"/>
                                          </p:stCondLst>
                                        </p:cTn>
                                        <p:tgtEl>
                                          <p:spTgt spid="5"/>
                                        </p:tgtEl>
                                      </p:cBhvr>
                                      <p:to x="100000" y="80000"/>
                                    </p:animScale>
                                    <p:animScale>
                                      <p:cBhvr>
                                        <p:cTn id="16" dur="166" decel="50000">
                                          <p:stCondLst>
                                            <p:cond delay="1338"/>
                                          </p:stCondLst>
                                        </p:cTn>
                                        <p:tgtEl>
                                          <p:spTgt spid="5"/>
                                        </p:tgtEl>
                                      </p:cBhvr>
                                      <p:to x="100000" y="100000"/>
                                    </p:animScale>
                                    <p:animScale>
                                      <p:cBhvr>
                                        <p:cTn id="17" dur="26">
                                          <p:stCondLst>
                                            <p:cond delay="1642"/>
                                          </p:stCondLst>
                                        </p:cTn>
                                        <p:tgtEl>
                                          <p:spTgt spid="5"/>
                                        </p:tgtEl>
                                      </p:cBhvr>
                                      <p:to x="100000" y="90000"/>
                                    </p:animScale>
                                    <p:animScale>
                                      <p:cBhvr>
                                        <p:cTn id="18" dur="166" decel="50000">
                                          <p:stCondLst>
                                            <p:cond delay="1668"/>
                                          </p:stCondLst>
                                        </p:cTn>
                                        <p:tgtEl>
                                          <p:spTgt spid="5"/>
                                        </p:tgtEl>
                                      </p:cBhvr>
                                      <p:to x="100000" y="100000"/>
                                    </p:animScale>
                                    <p:animScale>
                                      <p:cBhvr>
                                        <p:cTn id="19" dur="26">
                                          <p:stCondLst>
                                            <p:cond delay="1808"/>
                                          </p:stCondLst>
                                        </p:cTn>
                                        <p:tgtEl>
                                          <p:spTgt spid="5"/>
                                        </p:tgtEl>
                                      </p:cBhvr>
                                      <p:to x="100000" y="95000"/>
                                    </p:animScale>
                                    <p:animScale>
                                      <p:cBhvr>
                                        <p:cTn id="20" dur="166" decel="50000">
                                          <p:stCondLst>
                                            <p:cond delay="1834"/>
                                          </p:stCondLst>
                                        </p:cTn>
                                        <p:tgtEl>
                                          <p:spTgt spid="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28794" y="428604"/>
            <a:ext cx="7072362" cy="714380"/>
          </a:xfrm>
        </p:spPr>
        <p:style>
          <a:lnRef idx="1">
            <a:schemeClr val="accent5"/>
          </a:lnRef>
          <a:fillRef idx="2">
            <a:schemeClr val="accent5"/>
          </a:fillRef>
          <a:effectRef idx="1">
            <a:schemeClr val="accent5"/>
          </a:effectRef>
          <a:fontRef idx="minor">
            <a:schemeClr val="dk1"/>
          </a:fontRef>
        </p:style>
        <p:txBody>
          <a:bodyPr>
            <a:noAutofit/>
          </a:bodyPr>
          <a:lstStyle/>
          <a:p>
            <a:pPr algn="justLow" rtl="1"/>
            <a:r>
              <a:rPr lang="fa-IR" sz="3200" b="0" dirty="0" smtClean="0">
                <a:cs typeface="Sultan Medium" pitchFamily="2" charset="-78"/>
              </a:rPr>
              <a:t>وقايع شهادت حضرت زهرا</a:t>
            </a:r>
            <a:r>
              <a:rPr lang="fa-IR" sz="3200" b="0" dirty="0" smtClean="0">
                <a:cs typeface="Sultan Medium" pitchFamily="2" charset="-78"/>
                <a:sym typeface="Roumouz"/>
              </a:rPr>
              <a:t> از منابع اهل سنت</a:t>
            </a:r>
            <a:endParaRPr lang="en-US" sz="3200" b="0" dirty="0">
              <a:cs typeface="Sultan Medium" pitchFamily="2" charset="-78"/>
            </a:endParaRPr>
          </a:p>
        </p:txBody>
      </p:sp>
      <p:sp>
        <p:nvSpPr>
          <p:cNvPr id="3" name="Subtitle 2"/>
          <p:cNvSpPr>
            <a:spLocks noGrp="1"/>
          </p:cNvSpPr>
          <p:nvPr>
            <p:ph type="subTitle" idx="1"/>
          </p:nvPr>
        </p:nvSpPr>
        <p:spPr>
          <a:xfrm>
            <a:off x="2285984" y="1357298"/>
            <a:ext cx="6572296" cy="5143536"/>
          </a:xfrm>
        </p:spPr>
        <p:style>
          <a:lnRef idx="2">
            <a:schemeClr val="accent2"/>
          </a:lnRef>
          <a:fillRef idx="1">
            <a:schemeClr val="lt1"/>
          </a:fillRef>
          <a:effectRef idx="0">
            <a:schemeClr val="accent2"/>
          </a:effectRef>
          <a:fontRef idx="minor">
            <a:schemeClr val="dk1"/>
          </a:fontRef>
        </p:style>
        <p:txBody>
          <a:bodyPr>
            <a:noAutofit/>
          </a:bodyPr>
          <a:lstStyle/>
          <a:p>
            <a:pPr algn="justLow" rtl="1"/>
            <a:r>
              <a:rPr lang="fa-IR" sz="2800" dirty="0" smtClean="0">
                <a:solidFill>
                  <a:srgbClr xmlns:mc="http://schemas.openxmlformats.org/markup-compatibility/2006" xmlns:a14="http://schemas.microsoft.com/office/drawing/2007/7/7/main" val="002060" mc:Ignorable=""/>
                </a:solidFill>
                <a:cs typeface="Taher" pitchFamily="2" charset="-78"/>
              </a:rPr>
              <a:t>قال رسول الله </a:t>
            </a:r>
            <a:r>
              <a:rPr lang="fa-IR" sz="2800" dirty="0" smtClean="0">
                <a:solidFill>
                  <a:srgbClr xmlns:mc="http://schemas.openxmlformats.org/markup-compatibility/2006" xmlns:a14="http://schemas.microsoft.com/office/drawing/2007/7/7/main" val="002060" mc:Ignorable=""/>
                </a:solidFill>
                <a:cs typeface="Taher" pitchFamily="2" charset="-78"/>
                <a:sym typeface="Roumouz"/>
              </a:rPr>
              <a:t></a:t>
            </a:r>
            <a:endParaRPr lang="fa-IR" sz="2800" dirty="0" smtClean="0">
              <a:solidFill>
                <a:srgbClr xmlns:mc="http://schemas.openxmlformats.org/markup-compatibility/2006" xmlns:a14="http://schemas.microsoft.com/office/drawing/2007/7/7/main" val="002060" mc:Ignorable=""/>
              </a:solidFill>
              <a:cs typeface="Taher" pitchFamily="2" charset="-78"/>
            </a:endParaRPr>
          </a:p>
          <a:p>
            <a:pPr algn="justLow" rtl="1"/>
            <a:r>
              <a:rPr lang="fa-IR" sz="2800" dirty="0" smtClean="0">
                <a:solidFill>
                  <a:srgbClr xmlns:mc="http://schemas.openxmlformats.org/markup-compatibility/2006" xmlns:a14="http://schemas.microsoft.com/office/drawing/2007/7/7/main" val="002060" mc:Ignorable=""/>
                </a:solidFill>
                <a:cs typeface="Taher" pitchFamily="2" charset="-78"/>
              </a:rPr>
              <a:t>وَأِنِّي لَمَّا رَأَيْتُهَا ذَكَرْتُ مَا يُصْنَعُ بِهَا بَعْدِي كَأَنِّي بِهَا وَقَدْ دَخَلَ الذُّلُّ في بَيْتِهَا وَانْتُهِكَتْ حُرْمَتُهَا وَغُصِبَتْ حَقُّهَا وَمُنِعَتْ‏ إِرْثُهَا وَكُسِرَ جَنْبُهَا [وَكُسِرَتْ جَنْبَتُهَا] وَأُسْقِطَتْ جَنِينُهَا وَهِيَ تُنَادِي يَا مُحَمَّدَاهْ فَلَا تُجَابْ وَتَسْتَغِيثُ فَلَا تُغَاثْ... </a:t>
            </a:r>
            <a:endParaRPr lang="en-US" sz="2800" dirty="0" smtClean="0">
              <a:solidFill>
                <a:srgbClr xmlns:mc="http://schemas.openxmlformats.org/markup-compatibility/2006" xmlns:a14="http://schemas.microsoft.com/office/drawing/2007/7/7/main" val="002060" mc:Ignorable=""/>
              </a:solidFill>
              <a:cs typeface="Taher" pitchFamily="2" charset="-78"/>
            </a:endParaRPr>
          </a:p>
          <a:p>
            <a:pPr algn="justLow" rtl="1"/>
            <a:r>
              <a:rPr lang="fa-IR" sz="2800" dirty="0" smtClean="0">
                <a:solidFill>
                  <a:srgbClr xmlns:mc="http://schemas.openxmlformats.org/markup-compatibility/2006" xmlns:a14="http://schemas.microsoft.com/office/drawing/2007/7/7/main" val="002060" mc:Ignorable=""/>
                </a:solidFill>
                <a:cs typeface="Taher" pitchFamily="2" charset="-78"/>
              </a:rPr>
              <a:t>فَتَكُونُ أَوَّلَ مَنْ يَلْحَقُني مِنْ أَهْلِ بَيْتِي </a:t>
            </a:r>
            <a:r>
              <a:rPr lang="fa-IR" sz="2800" dirty="0" smtClean="0">
                <a:solidFill>
                  <a:srgbClr xmlns:mc="http://schemas.openxmlformats.org/markup-compatibility/2006" xmlns:a14="http://schemas.microsoft.com/office/drawing/2007/7/7/main" val="C00000" mc:Ignorable=""/>
                </a:solidFill>
                <a:cs typeface="Taher" pitchFamily="2" charset="-78"/>
              </a:rPr>
              <a:t>فَتَقَدَّمَ عَلَيَّ مَحْزُونَةً مَكْرُوبَةً مَغْمُومَةً مَغْصُوبَةً مَقْتُولَة.</a:t>
            </a:r>
            <a:endParaRPr lang="en-US" sz="2800" dirty="0" smtClean="0">
              <a:solidFill>
                <a:srgbClr xmlns:mc="http://schemas.openxmlformats.org/markup-compatibility/2006" xmlns:a14="http://schemas.microsoft.com/office/drawing/2007/7/7/main" val="C00000" mc:Ignorable=""/>
              </a:solidFill>
              <a:cs typeface="Taher" pitchFamily="2" charset="-78"/>
            </a:endParaRPr>
          </a:p>
          <a:p>
            <a:pPr algn="justLow" rtl="1"/>
            <a:r>
              <a:rPr lang="fa-IR" sz="2800" dirty="0" smtClean="0">
                <a:solidFill>
                  <a:srgbClr xmlns:mc="http://schemas.openxmlformats.org/markup-compatibility/2006" xmlns:a14="http://schemas.microsoft.com/office/drawing/2007/7/7/main" val="002060" mc:Ignorable=""/>
                </a:solidFill>
                <a:cs typeface="Taher" pitchFamily="2" charset="-78"/>
              </a:rPr>
              <a:t>فَأَقُولُ عِنْدَ ذَلِكَ اللَّهُمَّ الْعَنْ مَنْ ظَلَمَهَا وَعَاقِبْ مَنْ غَصَبَهَا وَذَلِّلْ مَنْ أَذَلَّهَا وَخَلِّدْ فِي نَارِكَ مَنْ ضَرَبَ جَنْبَهَا حَتَّى أَلْقَتْ وَلَدَهَا فَتَقُولُ الْمَلَائِكَةُ عِنْدَ ذَلِكَ آمِين‏.</a:t>
            </a:r>
            <a:endParaRPr lang="en-US" sz="2800" dirty="0" smtClean="0">
              <a:solidFill>
                <a:srgbClr xmlns:mc="http://schemas.openxmlformats.org/markup-compatibility/2006" xmlns:a14="http://schemas.microsoft.com/office/drawing/2007/7/7/main" val="002060" mc:Ignorable=""/>
              </a:solidFill>
              <a:cs typeface="Taher" pitchFamily="2" charset="-78"/>
            </a:endParaRPr>
          </a:p>
        </p:txBody>
      </p:sp>
      <p:sp>
        <p:nvSpPr>
          <p:cNvPr id="4" name="Action Button: Back or Previous 3">
            <a:hlinkClick r:id="rId3" action="ppaction://program" highlightClick="1"/>
          </p:cNvPr>
          <p:cNvSpPr/>
          <p:nvPr/>
        </p:nvSpPr>
        <p:spPr>
          <a:xfrm>
            <a:off x="1428728" y="6357958"/>
            <a:ext cx="285752" cy="285752"/>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2000232" y="6286520"/>
            <a:ext cx="3212739" cy="461665"/>
          </a:xfrm>
          <a:prstGeom prst="rect">
            <a:avLst/>
          </a:prstGeom>
          <a:effectLst>
            <a:outerShdw blurRad="50800" dist="25000" dir="5400000" rotWithShape="0">
              <a:srgbClr xmlns:mc="http://schemas.openxmlformats.org/markup-compatibility/2006" xmlns:a14="http://schemas.microsoft.com/office/drawing/2007/7/7/main" val="000000" mc:Ignorable="">
                <a:alpha val="40000"/>
              </a:srgbClr>
            </a:outerShdw>
            <a:softEdge rad="31750"/>
          </a:effectLst>
        </p:spPr>
        <p:style>
          <a:lnRef idx="1">
            <a:schemeClr val="accent1"/>
          </a:lnRef>
          <a:fillRef idx="2">
            <a:schemeClr val="accent1"/>
          </a:fillRef>
          <a:effectRef idx="1">
            <a:schemeClr val="accent1"/>
          </a:effectRef>
          <a:fontRef idx="minor">
            <a:schemeClr val="dk1"/>
          </a:fontRef>
        </p:style>
        <p:txBody>
          <a:bodyPr wrap="none">
            <a:spAutoFit/>
          </a:bodyPr>
          <a:lstStyle/>
          <a:p>
            <a:r>
              <a:rPr lang="fa-IR" sz="2400" dirty="0">
                <a:solidFill>
                  <a:schemeClr val="accent5">
                    <a:lumMod val="75000"/>
                  </a:schemeClr>
                </a:solidFill>
                <a:cs typeface="بدر" pitchFamily="2" charset="-78"/>
              </a:rPr>
              <a:t>فرائد السمطين، ج2، ص 34 و 35</a:t>
            </a:r>
            <a:endParaRPr lang="en-US" sz="2400" dirty="0">
              <a:solidFill>
                <a:schemeClr val="accent5">
                  <a:lumMod val="75000"/>
                </a:schemeClr>
              </a:solidFill>
              <a:cs typeface="بدر" pitchFamily="2" charset="-78"/>
            </a:endParaRPr>
          </a:p>
        </p:txBody>
      </p:sp>
    </p:spTree>
    <p:extLst>
      <p:ext uri="{BB962C8B-B14F-4D97-AF65-F5344CB8AC3E}">
        <p14:creationId xmlns:p14="http://schemas.microsoft.com/office/powerpoint/2007/7/12/main" val="828459833"/>
      </p:ext>
    </p:extLst>
  </p:cSld>
  <p:clrMapOvr>
    <a:masterClrMapping/>
  </p:clrMapOvr>
  <mc:AlternateContent xmlns:mc="http://schemas.openxmlformats.org/markup-compatibility/2006" xmlns:p14="http://schemas.microsoft.com/office/powerpoint/2007/7/12/main">
    <mc:Choice Requires="p14">
      <p:transition spd="slow" p14:dur="1700">
        <p14:gallery dir="l"/>
      </p:transition>
    </mc:Choice>
    <mc:Fallback xmlns="">
      <p:transition spd="slow">
        <p:fade/>
      </p:transition>
    </mc:Fallback>
  </mc:AlternateContent>
  <p:timing>
    <p:tnLst>
      <p:par>
        <p:cTn xmlns:p14="http://schemas.microsoft.com/office/powerpoint/2007/7/12/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randombar(horizontal)">
                                      <p:cBhvr>
                                        <p:cTn id="7" dur="500"/>
                                        <p:tgtEl>
                                          <p:spTgt spid="3">
                                            <p:bg/>
                                          </p:spTgt>
                                        </p:tgtEl>
                                      </p:cBhvr>
                                    </p:animEffect>
                                  </p:childTnLst>
                                </p:cTn>
                              </p:par>
                            </p:childTnLst>
                          </p:cTn>
                        </p:par>
                        <p:par>
                          <p:cTn id="8" fill="hold">
                            <p:stCondLst>
                              <p:cond delay="500"/>
                            </p:stCondLst>
                            <p:childTnLst>
                              <p:par>
                                <p:cTn id="9" presetID="14" presetClass="entr" presetSubtype="1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1" dur="500"/>
                                        <p:tgtEl>
                                          <p:spTgt spid="3">
                                            <p:txEl>
                                              <p:pRg st="0" end="0"/>
                                            </p:txEl>
                                          </p:spTgt>
                                        </p:tgtEl>
                                      </p:cBhvr>
                                    </p:animEffect>
                                  </p:childTnLst>
                                </p:cTn>
                              </p:par>
                            </p:childTnLst>
                          </p:cTn>
                        </p:par>
                        <p:par>
                          <p:cTn id="12" fill="hold">
                            <p:stCondLst>
                              <p:cond delay="1000"/>
                            </p:stCondLst>
                            <p:childTnLst>
                              <p:par>
                                <p:cTn id="13" presetID="14" presetClass="entr" presetSubtype="10" fill="hold" grpId="0"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5" dur="500"/>
                                        <p:tgtEl>
                                          <p:spTgt spid="3">
                                            <p:txEl>
                                              <p:pRg st="1" end="1"/>
                                            </p:txEl>
                                          </p:spTgt>
                                        </p:tgtEl>
                                      </p:cBhvr>
                                    </p:animEffect>
                                  </p:childTnLst>
                                </p:cTn>
                              </p:par>
                            </p:childTnLst>
                          </p:cTn>
                        </p:par>
                        <p:par>
                          <p:cTn id="16" fill="hold">
                            <p:stCondLst>
                              <p:cond delay="1500"/>
                            </p:stCondLst>
                            <p:childTnLst>
                              <p:par>
                                <p:cTn id="17" presetID="14" presetClass="entr" presetSubtype="10"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9" dur="500"/>
                                        <p:tgtEl>
                                          <p:spTgt spid="3">
                                            <p:txEl>
                                              <p:pRg st="2" end="2"/>
                                            </p:txEl>
                                          </p:spTgt>
                                        </p:tgtEl>
                                      </p:cBhvr>
                                    </p:animEffect>
                                  </p:childTnLst>
                                </p:cTn>
                              </p:par>
                            </p:childTnLst>
                          </p:cTn>
                        </p:par>
                        <p:par>
                          <p:cTn id="20" fill="hold">
                            <p:stCondLst>
                              <p:cond delay="2000"/>
                            </p:stCondLst>
                            <p:childTnLst>
                              <p:par>
                                <p:cTn id="21" presetID="14" presetClass="entr" presetSubtype="10" fill="hold" grpId="0" nodeType="after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3" dur="500"/>
                                        <p:tgtEl>
                                          <p:spTgt spid="3">
                                            <p:txEl>
                                              <p:pRg st="3" end="3"/>
                                            </p:txEl>
                                          </p:spTgt>
                                        </p:tgtEl>
                                      </p:cBhvr>
                                    </p:animEffect>
                                  </p:childTnLst>
                                </p:cTn>
                              </p:par>
                            </p:childTnLst>
                          </p:cTn>
                        </p:par>
                        <p:par>
                          <p:cTn id="24" fill="hold">
                            <p:stCondLst>
                              <p:cond delay="2500"/>
                            </p:stCondLst>
                            <p:childTnLst>
                              <p:par>
                                <p:cTn id="25" presetID="26" presetClass="entr" presetSubtype="0" fill="hold" grpId="0" nodeType="after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wipe(down)">
                                      <p:cBhvr>
                                        <p:cTn id="27" dur="580">
                                          <p:stCondLst>
                                            <p:cond delay="0"/>
                                          </p:stCondLst>
                                        </p:cTn>
                                        <p:tgtEl>
                                          <p:spTgt spid="5"/>
                                        </p:tgtEl>
                                      </p:cBhvr>
                                    </p:animEffect>
                                    <p:anim calcmode="lin" valueType="num">
                                      <p:cBhvr>
                                        <p:cTn id="28"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29"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30"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31"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32"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33" dur="26">
                                          <p:stCondLst>
                                            <p:cond delay="650"/>
                                          </p:stCondLst>
                                        </p:cTn>
                                        <p:tgtEl>
                                          <p:spTgt spid="5"/>
                                        </p:tgtEl>
                                      </p:cBhvr>
                                      <p:to x="100000" y="60000"/>
                                    </p:animScale>
                                    <p:animScale>
                                      <p:cBhvr>
                                        <p:cTn id="34" dur="166" decel="50000">
                                          <p:stCondLst>
                                            <p:cond delay="676"/>
                                          </p:stCondLst>
                                        </p:cTn>
                                        <p:tgtEl>
                                          <p:spTgt spid="5"/>
                                        </p:tgtEl>
                                      </p:cBhvr>
                                      <p:to x="100000" y="100000"/>
                                    </p:animScale>
                                    <p:animScale>
                                      <p:cBhvr>
                                        <p:cTn id="35" dur="26">
                                          <p:stCondLst>
                                            <p:cond delay="1312"/>
                                          </p:stCondLst>
                                        </p:cTn>
                                        <p:tgtEl>
                                          <p:spTgt spid="5"/>
                                        </p:tgtEl>
                                      </p:cBhvr>
                                      <p:to x="100000" y="80000"/>
                                    </p:animScale>
                                    <p:animScale>
                                      <p:cBhvr>
                                        <p:cTn id="36" dur="166" decel="50000">
                                          <p:stCondLst>
                                            <p:cond delay="1338"/>
                                          </p:stCondLst>
                                        </p:cTn>
                                        <p:tgtEl>
                                          <p:spTgt spid="5"/>
                                        </p:tgtEl>
                                      </p:cBhvr>
                                      <p:to x="100000" y="100000"/>
                                    </p:animScale>
                                    <p:animScale>
                                      <p:cBhvr>
                                        <p:cTn id="37" dur="26">
                                          <p:stCondLst>
                                            <p:cond delay="1642"/>
                                          </p:stCondLst>
                                        </p:cTn>
                                        <p:tgtEl>
                                          <p:spTgt spid="5"/>
                                        </p:tgtEl>
                                      </p:cBhvr>
                                      <p:to x="100000" y="90000"/>
                                    </p:animScale>
                                    <p:animScale>
                                      <p:cBhvr>
                                        <p:cTn id="38" dur="166" decel="50000">
                                          <p:stCondLst>
                                            <p:cond delay="1668"/>
                                          </p:stCondLst>
                                        </p:cTn>
                                        <p:tgtEl>
                                          <p:spTgt spid="5"/>
                                        </p:tgtEl>
                                      </p:cBhvr>
                                      <p:to x="100000" y="100000"/>
                                    </p:animScale>
                                    <p:animScale>
                                      <p:cBhvr>
                                        <p:cTn id="39" dur="26">
                                          <p:stCondLst>
                                            <p:cond delay="1808"/>
                                          </p:stCondLst>
                                        </p:cTn>
                                        <p:tgtEl>
                                          <p:spTgt spid="5"/>
                                        </p:tgtEl>
                                      </p:cBhvr>
                                      <p:to x="100000" y="95000"/>
                                    </p:animScale>
                                    <p:animScale>
                                      <p:cBhvr>
                                        <p:cTn id="40" dur="166" decel="50000">
                                          <p:stCondLst>
                                            <p:cond delay="1834"/>
                                          </p:stCondLst>
                                        </p:cTn>
                                        <p:tgtEl>
                                          <p:spTgt spid="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animBg="1"/>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43108" y="571480"/>
            <a:ext cx="6286512" cy="571504"/>
          </a:xfrm>
        </p:spPr>
        <p:style>
          <a:lnRef idx="1">
            <a:schemeClr val="accent5"/>
          </a:lnRef>
          <a:fillRef idx="2">
            <a:schemeClr val="accent5"/>
          </a:fillRef>
          <a:effectRef idx="1">
            <a:schemeClr val="accent5"/>
          </a:effectRef>
          <a:fontRef idx="minor">
            <a:schemeClr val="dk1"/>
          </a:fontRef>
        </p:style>
        <p:txBody>
          <a:bodyPr>
            <a:noAutofit/>
          </a:bodyPr>
          <a:lstStyle/>
          <a:p>
            <a:pPr algn="justLow" rtl="1"/>
            <a:r>
              <a:rPr lang="fa-IR" sz="2800" b="0" dirty="0" smtClean="0">
                <a:cs typeface="Sultan Medium" pitchFamily="2" charset="-78"/>
              </a:rPr>
              <a:t>وقايع شهادت حضرت زهرا</a:t>
            </a:r>
            <a:r>
              <a:rPr lang="fa-IR" sz="2800" b="0" dirty="0" smtClean="0">
                <a:cs typeface="Sultan Medium" pitchFamily="2" charset="-78"/>
                <a:sym typeface="Roumouz"/>
              </a:rPr>
              <a:t> از منابع اهل سنت</a:t>
            </a:r>
            <a:endParaRPr lang="en-US" sz="2800" b="0" dirty="0">
              <a:cs typeface="Sultan Medium" pitchFamily="2" charset="-78"/>
            </a:endParaRPr>
          </a:p>
        </p:txBody>
      </p:sp>
      <p:sp>
        <p:nvSpPr>
          <p:cNvPr id="4" name="Rectangle 3"/>
          <p:cNvSpPr/>
          <p:nvPr/>
        </p:nvSpPr>
        <p:spPr>
          <a:xfrm>
            <a:off x="2357422" y="6215082"/>
            <a:ext cx="3212739" cy="461665"/>
          </a:xfrm>
          <a:prstGeom prst="rect">
            <a:avLst/>
          </a:prstGeom>
          <a:effectLst>
            <a:outerShdw blurRad="50800" dist="25000" dir="5400000" rotWithShape="0">
              <a:srgbClr xmlns:mc="http://schemas.openxmlformats.org/markup-compatibility/2006" xmlns:a14="http://schemas.microsoft.com/office/drawing/2007/7/7/main" val="000000" mc:Ignorable="">
                <a:alpha val="40000"/>
              </a:srgbClr>
            </a:outerShdw>
            <a:softEdge rad="31750"/>
          </a:effectLst>
        </p:spPr>
        <p:style>
          <a:lnRef idx="1">
            <a:schemeClr val="accent1"/>
          </a:lnRef>
          <a:fillRef idx="2">
            <a:schemeClr val="accent1"/>
          </a:fillRef>
          <a:effectRef idx="1">
            <a:schemeClr val="accent1"/>
          </a:effectRef>
          <a:fontRef idx="minor">
            <a:schemeClr val="dk1"/>
          </a:fontRef>
        </p:style>
        <p:txBody>
          <a:bodyPr wrap="none">
            <a:spAutoFit/>
          </a:bodyPr>
          <a:lstStyle/>
          <a:p>
            <a:r>
              <a:rPr lang="fa-IR" sz="2400" dirty="0">
                <a:solidFill>
                  <a:schemeClr val="accent5">
                    <a:lumMod val="75000"/>
                  </a:schemeClr>
                </a:solidFill>
                <a:cs typeface="بدر" pitchFamily="2" charset="-78"/>
              </a:rPr>
              <a:t>فرائد السمطين، ج2، ص 34 و 35</a:t>
            </a:r>
            <a:endParaRPr lang="en-US" sz="2400" dirty="0">
              <a:solidFill>
                <a:schemeClr val="accent5">
                  <a:lumMod val="75000"/>
                </a:schemeClr>
              </a:solidFill>
              <a:cs typeface="بدر" pitchFamily="2" charset="-78"/>
            </a:endParaRPr>
          </a:p>
        </p:txBody>
      </p:sp>
      <p:sp>
        <p:nvSpPr>
          <p:cNvPr id="6" name="Subtitle 5"/>
          <p:cNvSpPr>
            <a:spLocks noGrp="1"/>
          </p:cNvSpPr>
          <p:nvPr>
            <p:ph type="subTitle" idx="1"/>
          </p:nvPr>
        </p:nvSpPr>
        <p:spPr>
          <a:xfrm>
            <a:off x="1928794" y="1285860"/>
            <a:ext cx="7072362" cy="4857784"/>
          </a:xfrm>
        </p:spPr>
        <p:txBody>
          <a:bodyPr>
            <a:noAutofit/>
          </a:bodyPr>
          <a:lstStyle/>
          <a:p>
            <a:pPr algn="justLow" rtl="1"/>
            <a:r>
              <a:rPr lang="fa-IR" sz="2800" dirty="0">
                <a:solidFill>
                  <a:srgbClr xmlns:mc="http://schemas.openxmlformats.org/markup-compatibility/2006" xmlns:a14="http://schemas.microsoft.com/office/drawing/2007/7/7/main" val="003300" mc:Ignorable=""/>
                </a:solidFill>
                <a:cs typeface="Taher" pitchFamily="2" charset="-78"/>
              </a:rPr>
              <a:t>پيامبر خدا </a:t>
            </a:r>
            <a:r>
              <a:rPr lang="fa-IR" sz="2800" dirty="0">
                <a:solidFill>
                  <a:srgbClr xmlns:mc="http://schemas.openxmlformats.org/markup-compatibility/2006" xmlns:a14="http://schemas.microsoft.com/office/drawing/2007/7/7/main" val="003300" mc:Ignorable=""/>
                </a:solidFill>
                <a:cs typeface="Taher" pitchFamily="2" charset="-78"/>
                <a:sym typeface="Roumouz"/>
              </a:rPr>
              <a:t>فرمودند:</a:t>
            </a:r>
            <a:endParaRPr lang="fa-IR" sz="2800" dirty="0">
              <a:solidFill>
                <a:srgbClr xmlns:mc="http://schemas.openxmlformats.org/markup-compatibility/2006" xmlns:a14="http://schemas.microsoft.com/office/drawing/2007/7/7/main" val="003300" mc:Ignorable=""/>
              </a:solidFill>
              <a:cs typeface="Taher" pitchFamily="2" charset="-78"/>
            </a:endParaRPr>
          </a:p>
          <a:p>
            <a:pPr algn="justLow" rtl="1"/>
            <a:r>
              <a:rPr lang="fa-IR" sz="2800" dirty="0">
                <a:solidFill>
                  <a:srgbClr xmlns:mc="http://schemas.openxmlformats.org/markup-compatibility/2006" xmlns:a14="http://schemas.microsoft.com/office/drawing/2007/7/7/main" val="003300" mc:Ignorable=""/>
                </a:solidFill>
                <a:cs typeface="Taher" pitchFamily="2" charset="-78"/>
              </a:rPr>
              <a:t>زمانى كه فاطمه را ديدم، به ياد صحنه‌اى افتادم كه پس از من براى او رخ خواهد داد، گويا مى‌بينم ذلت وارد خانه او شده،‌ حرمتش پايمال گشته، حقش غصب شده، از ارث خود ممنوع گشته، پهلوى او شكسته شده و فرزندى را كه در رحم دارد سقط شده؛ در حالى كه پيوسته فرياد مى‌زند: وا محمداه!؛ ولى كسى به او پاسخ نمى‌دهد،‌ کمک مى‌خواهد؛ اما كسى به فريادش نمى‌رسد.</a:t>
            </a:r>
            <a:endParaRPr lang="en-US" sz="2800" dirty="0">
              <a:solidFill>
                <a:srgbClr xmlns:mc="http://schemas.openxmlformats.org/markup-compatibility/2006" xmlns:a14="http://schemas.microsoft.com/office/drawing/2007/7/7/main" val="003300" mc:Ignorable=""/>
              </a:solidFill>
              <a:cs typeface="Taher" pitchFamily="2" charset="-78"/>
            </a:endParaRPr>
          </a:p>
          <a:p>
            <a:pPr algn="justLow" rtl="1"/>
            <a:r>
              <a:rPr lang="fa-IR" sz="2800" dirty="0">
                <a:solidFill>
                  <a:srgbClr xmlns:mc="http://schemas.openxmlformats.org/markup-compatibility/2006" xmlns:a14="http://schemas.microsoft.com/office/drawing/2007/7/7/main" val="003300" mc:Ignorable=""/>
                </a:solidFill>
                <a:cs typeface="Taher" pitchFamily="2" charset="-78"/>
              </a:rPr>
              <a:t>او اول كسى است از خاندانم كه به من ملحق مى‌شود؛ و در حالى بر من وارد مى‌شود كه محزون، نالان، غمگين، حقش غصب و شهيد شده است.</a:t>
            </a:r>
          </a:p>
          <a:p>
            <a:endParaRPr lang="en-US" sz="2800" dirty="0"/>
          </a:p>
        </p:txBody>
      </p:sp>
    </p:spTree>
    <p:extLst>
      <p:ext uri="{BB962C8B-B14F-4D97-AF65-F5344CB8AC3E}">
        <p14:creationId xmlns:p14="http://schemas.microsoft.com/office/powerpoint/2007/7/12/main" val="3640051909"/>
      </p:ext>
    </p:extLst>
  </p:cSld>
  <p:clrMapOvr>
    <a:masterClrMapping/>
  </p:clrMapOvr>
  <mc:AlternateContent xmlns:mc="http://schemas.openxmlformats.org/markup-compatibility/2006" xmlns:p14="http://schemas.microsoft.com/office/powerpoint/2007/7/12/main">
    <mc:Choice Requires="p14">
      <p:transition spd="slow" p14:dur="1700">
        <p14:gallery dir="l"/>
      </p:transition>
    </mc:Choice>
    <mc:Fallback xmlns="">
      <p:transition spd="slow">
        <p:fade/>
      </p:transition>
    </mc:Fallback>
  </mc:AlternateContent>
  <p:timing>
    <p:tnLst>
      <p:par>
        <p:cTn xmlns:p14="http://schemas.microsoft.com/office/powerpoint/2007/7/12/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000"/>
                                        <p:tgtEl>
                                          <p:spTgt spid="6">
                                            <p:txEl>
                                              <p:pRg st="0" end="0"/>
                                            </p:txEl>
                                          </p:spTgt>
                                        </p:tgtEl>
                                      </p:cBhvr>
                                    </p:animEffect>
                                    <p:anim calcmode="lin" valueType="num">
                                      <p:cBhvr>
                                        <p:cTn id="8"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Effect transition="in" filter="fade">
                                      <p:cBhvr>
                                        <p:cTn id="13" dur="1000"/>
                                        <p:tgtEl>
                                          <p:spTgt spid="6">
                                            <p:txEl>
                                              <p:pRg st="1" end="1"/>
                                            </p:txEl>
                                          </p:spTgt>
                                        </p:tgtEl>
                                      </p:cBhvr>
                                    </p:animEffect>
                                    <p:anim calcmode="lin" valueType="num">
                                      <p:cBhvr>
                                        <p:cTn id="14"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6">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grpId="0" nodeType="after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Effect transition="in" filter="fade">
                                      <p:cBhvr>
                                        <p:cTn id="19" dur="1000"/>
                                        <p:tgtEl>
                                          <p:spTgt spid="6">
                                            <p:txEl>
                                              <p:pRg st="2" end="2"/>
                                            </p:txEl>
                                          </p:spTgt>
                                        </p:tgtEl>
                                      </p:cBhvr>
                                    </p:animEffect>
                                    <p:anim calcmode="lin" valueType="num">
                                      <p:cBhvr>
                                        <p:cTn id="20"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6">
                                            <p:txEl>
                                              <p:pRg st="2" end="2"/>
                                            </p:txEl>
                                          </p:spTgt>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26" presetClass="entr" presetSubtype="0" fill="hold" grpId="0" nodeType="after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wipe(down)">
                                      <p:cBhvr>
                                        <p:cTn id="25" dur="580">
                                          <p:stCondLst>
                                            <p:cond delay="0"/>
                                          </p:stCondLst>
                                        </p:cTn>
                                        <p:tgtEl>
                                          <p:spTgt spid="4"/>
                                        </p:tgtEl>
                                      </p:cBhvr>
                                    </p:animEffect>
                                    <p:anim calcmode="lin" valueType="num">
                                      <p:cBhvr>
                                        <p:cTn id="26"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31" dur="26">
                                          <p:stCondLst>
                                            <p:cond delay="650"/>
                                          </p:stCondLst>
                                        </p:cTn>
                                        <p:tgtEl>
                                          <p:spTgt spid="4"/>
                                        </p:tgtEl>
                                      </p:cBhvr>
                                      <p:to x="100000" y="60000"/>
                                    </p:animScale>
                                    <p:animScale>
                                      <p:cBhvr>
                                        <p:cTn id="32" dur="166" decel="50000">
                                          <p:stCondLst>
                                            <p:cond delay="676"/>
                                          </p:stCondLst>
                                        </p:cTn>
                                        <p:tgtEl>
                                          <p:spTgt spid="4"/>
                                        </p:tgtEl>
                                      </p:cBhvr>
                                      <p:to x="100000" y="100000"/>
                                    </p:animScale>
                                    <p:animScale>
                                      <p:cBhvr>
                                        <p:cTn id="33" dur="26">
                                          <p:stCondLst>
                                            <p:cond delay="1312"/>
                                          </p:stCondLst>
                                        </p:cTn>
                                        <p:tgtEl>
                                          <p:spTgt spid="4"/>
                                        </p:tgtEl>
                                      </p:cBhvr>
                                      <p:to x="100000" y="80000"/>
                                    </p:animScale>
                                    <p:animScale>
                                      <p:cBhvr>
                                        <p:cTn id="34" dur="166" decel="50000">
                                          <p:stCondLst>
                                            <p:cond delay="1338"/>
                                          </p:stCondLst>
                                        </p:cTn>
                                        <p:tgtEl>
                                          <p:spTgt spid="4"/>
                                        </p:tgtEl>
                                      </p:cBhvr>
                                      <p:to x="100000" y="100000"/>
                                    </p:animScale>
                                    <p:animScale>
                                      <p:cBhvr>
                                        <p:cTn id="35" dur="26">
                                          <p:stCondLst>
                                            <p:cond delay="1642"/>
                                          </p:stCondLst>
                                        </p:cTn>
                                        <p:tgtEl>
                                          <p:spTgt spid="4"/>
                                        </p:tgtEl>
                                      </p:cBhvr>
                                      <p:to x="100000" y="90000"/>
                                    </p:animScale>
                                    <p:animScale>
                                      <p:cBhvr>
                                        <p:cTn id="36" dur="166" decel="50000">
                                          <p:stCondLst>
                                            <p:cond delay="1668"/>
                                          </p:stCondLst>
                                        </p:cTn>
                                        <p:tgtEl>
                                          <p:spTgt spid="4"/>
                                        </p:tgtEl>
                                      </p:cBhvr>
                                      <p:to x="100000" y="100000"/>
                                    </p:animScale>
                                    <p:animScale>
                                      <p:cBhvr>
                                        <p:cTn id="37" dur="26">
                                          <p:stCondLst>
                                            <p:cond delay="1808"/>
                                          </p:stCondLst>
                                        </p:cTn>
                                        <p:tgtEl>
                                          <p:spTgt spid="4"/>
                                        </p:tgtEl>
                                      </p:cBhvr>
                                      <p:to x="100000" y="95000"/>
                                    </p:animScale>
                                    <p:animScale>
                                      <p:cBhvr>
                                        <p:cTn id="38"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28794" y="428604"/>
            <a:ext cx="6858048" cy="1000132"/>
          </a:xfrm>
        </p:spPr>
        <p:style>
          <a:lnRef idx="1">
            <a:schemeClr val="accent5"/>
          </a:lnRef>
          <a:fillRef idx="2">
            <a:schemeClr val="accent5"/>
          </a:fillRef>
          <a:effectRef idx="1">
            <a:schemeClr val="accent5"/>
          </a:effectRef>
          <a:fontRef idx="minor">
            <a:schemeClr val="dk1"/>
          </a:fontRef>
        </p:style>
        <p:txBody>
          <a:bodyPr>
            <a:noAutofit/>
          </a:bodyPr>
          <a:lstStyle/>
          <a:p>
            <a:pPr algn="ctr" rtl="1"/>
            <a:r>
              <a:rPr lang="fa-IR" sz="3200" b="0" dirty="0" smtClean="0">
                <a:cs typeface="Sultan Medium" pitchFamily="2" charset="-78"/>
              </a:rPr>
              <a:t>خشم حضرت زهرا</a:t>
            </a:r>
            <a:r>
              <a:rPr lang="fa-IR" sz="3200" b="0" dirty="0" smtClean="0">
                <a:cs typeface="Sultan Medium" pitchFamily="2" charset="-78"/>
                <a:sym typeface="Roumouz"/>
              </a:rPr>
              <a:t> از ابوبكر در معتبرترين كتاب‌هاي اهل سنت</a:t>
            </a:r>
            <a:endParaRPr lang="en-US" sz="3200" b="0" dirty="0">
              <a:cs typeface="Sultan Medium" pitchFamily="2" charset="-78"/>
            </a:endParaRPr>
          </a:p>
        </p:txBody>
      </p:sp>
      <p:sp>
        <p:nvSpPr>
          <p:cNvPr id="4" name="Rectangle 3"/>
          <p:cNvSpPr/>
          <p:nvPr/>
        </p:nvSpPr>
        <p:spPr>
          <a:xfrm>
            <a:off x="2214546" y="5857892"/>
            <a:ext cx="4214842" cy="830997"/>
          </a:xfrm>
          <a:prstGeom prst="rect">
            <a:avLst/>
          </a:prstGeom>
          <a:effectLst>
            <a:outerShdw blurRad="50800" dist="25000" dir="5400000" rotWithShape="0">
              <a:srgbClr xmlns:mc="http://schemas.openxmlformats.org/markup-compatibility/2006" xmlns:a14="http://schemas.microsoft.com/office/drawing/2007/7/7/main" val="000000" mc:Ignorable="">
                <a:alpha val="40000"/>
              </a:srgbClr>
            </a:outerShdw>
            <a:softEdge rad="31750"/>
          </a:effectLst>
        </p:spPr>
        <p:style>
          <a:lnRef idx="1">
            <a:schemeClr val="accent6"/>
          </a:lnRef>
          <a:fillRef idx="2">
            <a:schemeClr val="accent6"/>
          </a:fillRef>
          <a:effectRef idx="1">
            <a:schemeClr val="accent6"/>
          </a:effectRef>
          <a:fontRef idx="minor">
            <a:schemeClr val="dk1"/>
          </a:fontRef>
        </p:style>
        <p:txBody>
          <a:bodyPr wrap="square">
            <a:spAutoFit/>
          </a:bodyPr>
          <a:lstStyle/>
          <a:p>
            <a:pPr algn="justLow" rtl="1"/>
            <a:r>
              <a:rPr lang="fa-IR" sz="2400" dirty="0">
                <a:solidFill>
                  <a:srgbClr xmlns:mc="http://schemas.openxmlformats.org/markup-compatibility/2006" xmlns:a14="http://schemas.microsoft.com/office/drawing/2007/7/7/main" val="C00000" mc:Ignorable=""/>
                </a:solidFill>
                <a:cs typeface="Homa" pitchFamily="2" charset="-78"/>
              </a:rPr>
              <a:t>صحيح </a:t>
            </a:r>
            <a:r>
              <a:rPr lang="fa-IR" sz="2400" dirty="0" smtClean="0">
                <a:solidFill>
                  <a:srgbClr xmlns:mc="http://schemas.openxmlformats.org/markup-compatibility/2006" xmlns:a14="http://schemas.microsoft.com/office/drawing/2007/7/7/main" val="C00000" mc:Ignorable=""/>
                </a:solidFill>
                <a:cs typeface="Homa" pitchFamily="2" charset="-78"/>
              </a:rPr>
              <a:t>البخاري، ج3، ص2926</a:t>
            </a:r>
            <a:r>
              <a:rPr lang="fa-IR" sz="2400" dirty="0">
                <a:solidFill>
                  <a:srgbClr xmlns:mc="http://schemas.openxmlformats.org/markup-compatibility/2006" xmlns:a14="http://schemas.microsoft.com/office/drawing/2007/7/7/main" val="C00000" mc:Ignorable=""/>
                </a:solidFill>
                <a:cs typeface="Homa" pitchFamily="2" charset="-78"/>
              </a:rPr>
              <a:t>، ح2926، أبواب الخمس، باب فَرْضِ </a:t>
            </a:r>
            <a:r>
              <a:rPr lang="fa-IR" sz="2400" dirty="0" smtClean="0">
                <a:solidFill>
                  <a:srgbClr xmlns:mc="http://schemas.openxmlformats.org/markup-compatibility/2006" xmlns:a14="http://schemas.microsoft.com/office/drawing/2007/7/7/main" val="C00000" mc:Ignorable=""/>
                </a:solidFill>
                <a:cs typeface="Homa" pitchFamily="2" charset="-78"/>
              </a:rPr>
              <a:t>الْخُمُسِ</a:t>
            </a:r>
            <a:endParaRPr lang="en-US" sz="2400" dirty="0">
              <a:solidFill>
                <a:srgbClr xmlns:mc="http://schemas.openxmlformats.org/markup-compatibility/2006" xmlns:a14="http://schemas.microsoft.com/office/drawing/2007/7/7/main" val="C00000" mc:Ignorable=""/>
              </a:solidFill>
              <a:cs typeface="Homa" pitchFamily="2" charset="-78"/>
            </a:endParaRPr>
          </a:p>
        </p:txBody>
      </p:sp>
      <p:sp>
        <p:nvSpPr>
          <p:cNvPr id="5" name="Rectangle 4"/>
          <p:cNvSpPr/>
          <p:nvPr/>
        </p:nvSpPr>
        <p:spPr>
          <a:xfrm>
            <a:off x="2285984" y="3643314"/>
            <a:ext cx="6858016" cy="2123658"/>
          </a:xfrm>
          <a:prstGeom prst="rect">
            <a:avLst/>
          </a:prstGeom>
        </p:spPr>
        <p:txBody>
          <a:bodyPr wrap="square">
            <a:spAutoFit/>
          </a:bodyPr>
          <a:lstStyle/>
          <a:p>
            <a:pPr algn="justLow" rtl="1"/>
            <a:r>
              <a:rPr lang="fa-IR" sz="4400" dirty="0">
                <a:solidFill>
                  <a:srgbClr xmlns:mc="http://schemas.openxmlformats.org/markup-compatibility/2006" xmlns:a14="http://schemas.microsoft.com/office/drawing/2007/7/7/main" val="003300" mc:Ignorable=""/>
                </a:solidFill>
                <a:cs typeface="Taher" pitchFamily="2" charset="-78"/>
              </a:rPr>
              <a:t>فاطمه</a:t>
            </a:r>
            <a:r>
              <a:rPr lang="en-US" sz="4400" dirty="0">
                <a:solidFill>
                  <a:srgbClr xmlns:mc="http://schemas.openxmlformats.org/markup-compatibility/2006" xmlns:a14="http://schemas.microsoft.com/office/drawing/2007/7/7/main" val="003300" mc:Ignorable=""/>
                </a:solidFill>
                <a:cs typeface="Taher" pitchFamily="2" charset="-78"/>
                <a:sym typeface="Roumouz1"/>
              </a:rPr>
              <a:t></a:t>
            </a:r>
            <a:r>
              <a:rPr lang="fa-IR" sz="4400" dirty="0">
                <a:solidFill>
                  <a:srgbClr xmlns:mc="http://schemas.openxmlformats.org/markup-compatibility/2006" xmlns:a14="http://schemas.microsoft.com/office/drawing/2007/7/7/main" val="003300" mc:Ignorable=""/>
                </a:solidFill>
                <a:cs typeface="Taher" pitchFamily="2" charset="-78"/>
              </a:rPr>
              <a:t> دختر رسول خدا</a:t>
            </a:r>
            <a:r>
              <a:rPr lang="en-US" sz="4400" dirty="0">
                <a:solidFill>
                  <a:srgbClr xmlns:mc="http://schemas.openxmlformats.org/markup-compatibility/2006" xmlns:a14="http://schemas.microsoft.com/office/drawing/2007/7/7/main" val="003300" mc:Ignorable=""/>
                </a:solidFill>
                <a:cs typeface="Taher" pitchFamily="2" charset="-78"/>
                <a:sym typeface="Roumouz"/>
              </a:rPr>
              <a:t></a:t>
            </a:r>
            <a:r>
              <a:rPr lang="fa-IR" sz="4400" dirty="0">
                <a:solidFill>
                  <a:srgbClr xmlns:mc="http://schemas.openxmlformats.org/markup-compatibility/2006" xmlns:a14="http://schemas.microsoft.com/office/drawing/2007/7/7/main" val="003300" mc:Ignorable=""/>
                </a:solidFill>
                <a:cs typeface="Taher" pitchFamily="2" charset="-78"/>
              </a:rPr>
              <a:t> خشمگين شد و با ابوبكر قهر كرد، بر او همچنان خشمگين بود، تا از دنيا رفت.</a:t>
            </a:r>
            <a:endParaRPr lang="en-US" sz="4400" dirty="0">
              <a:solidFill>
                <a:srgbClr xmlns:mc="http://schemas.openxmlformats.org/markup-compatibility/2006" xmlns:a14="http://schemas.microsoft.com/office/drawing/2007/7/7/main" val="003300" mc:Ignorable=""/>
              </a:solidFill>
              <a:cs typeface="Taher" pitchFamily="2" charset="-78"/>
            </a:endParaRPr>
          </a:p>
        </p:txBody>
      </p:sp>
      <p:sp>
        <p:nvSpPr>
          <p:cNvPr id="6" name="Rectangle 5"/>
          <p:cNvSpPr/>
          <p:nvPr/>
        </p:nvSpPr>
        <p:spPr>
          <a:xfrm>
            <a:off x="1714480" y="2000240"/>
            <a:ext cx="7429520" cy="1569660"/>
          </a:xfrm>
          <a:prstGeom prst="rect">
            <a:avLst/>
          </a:prstGeom>
        </p:spPr>
        <p:txBody>
          <a:bodyPr wrap="square">
            <a:spAutoFit/>
          </a:bodyPr>
          <a:lstStyle/>
          <a:p>
            <a:pPr algn="justLow" rtl="1"/>
            <a:r>
              <a:rPr lang="fa-IR" sz="4800" dirty="0" smtClean="0">
                <a:solidFill>
                  <a:srgbClr xmlns:mc="http://schemas.openxmlformats.org/markup-compatibility/2006" xmlns:a14="http://schemas.microsoft.com/office/drawing/2007/7/7/main" val="002060" mc:Ignorable=""/>
                </a:solidFill>
                <a:cs typeface="MCS Taybah S_U normal." pitchFamily="2" charset="-78"/>
              </a:rPr>
              <a:t>فَغَضِبَتْ فَاطِمَةُ بِنْتُ رسول اللَّهِ</a:t>
            </a:r>
            <a:r>
              <a:rPr lang="en-US" sz="4800" dirty="0" smtClean="0">
                <a:solidFill>
                  <a:srgbClr xmlns:mc="http://schemas.openxmlformats.org/markup-compatibility/2006" xmlns:a14="http://schemas.microsoft.com/office/drawing/2007/7/7/main" val="002060" mc:Ignorable=""/>
                </a:solidFill>
                <a:cs typeface="MCS Taybah S_U normal." pitchFamily="2" charset="-78"/>
                <a:sym typeface="Roumouz"/>
              </a:rPr>
              <a:t></a:t>
            </a:r>
            <a:r>
              <a:rPr lang="fa-IR" sz="4800" dirty="0" smtClean="0">
                <a:solidFill>
                  <a:srgbClr xmlns:mc="http://schemas.openxmlformats.org/markup-compatibility/2006" xmlns:a14="http://schemas.microsoft.com/office/drawing/2007/7/7/main" val="002060" mc:Ignorable=""/>
                </a:solidFill>
                <a:cs typeface="MCS Taybah S_U normal." pitchFamily="2" charset="-78"/>
                <a:sym typeface="Roumouz"/>
              </a:rPr>
              <a:t>  </a:t>
            </a:r>
            <a:r>
              <a:rPr lang="fa-IR" sz="4800" dirty="0" smtClean="0">
                <a:solidFill>
                  <a:srgbClr xmlns:mc="http://schemas.openxmlformats.org/markup-compatibility/2006" xmlns:a14="http://schemas.microsoft.com/office/drawing/2007/7/7/main" val="002060" mc:Ignorable=""/>
                </a:solidFill>
                <a:cs typeface="MCS Taybah S_U normal." pitchFamily="2" charset="-78"/>
              </a:rPr>
              <a:t>فَهَجَرَتْ أَبَا بَكْرٍ فلم تَزَلْ مُهَاجِرَتَهُ حتى تُوُفِّيَتْ.</a:t>
            </a:r>
            <a:endParaRPr lang="en-US" sz="4800" dirty="0">
              <a:solidFill>
                <a:srgbClr xmlns:mc="http://schemas.openxmlformats.org/markup-compatibility/2006" xmlns:a14="http://schemas.microsoft.com/office/drawing/2007/7/7/main" val="002060" mc:Ignorable=""/>
              </a:solidFill>
              <a:cs typeface="MCS Taybah S_U normal." pitchFamily="2" charset="-78"/>
            </a:endParaRPr>
          </a:p>
        </p:txBody>
      </p:sp>
      <p:sp>
        <p:nvSpPr>
          <p:cNvPr id="3" name="Action Button: Back or Previous 2">
            <a:hlinkClick r:id="rId3" action="ppaction://program" highlightClick="1"/>
          </p:cNvPr>
          <p:cNvSpPr/>
          <p:nvPr/>
        </p:nvSpPr>
        <p:spPr>
          <a:xfrm>
            <a:off x="1500166" y="6357958"/>
            <a:ext cx="214314" cy="214314"/>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07/7/12/main" val="1822062589"/>
      </p:ext>
    </p:extLst>
  </p:cSld>
  <p:clrMapOvr>
    <a:masterClrMapping/>
  </p:clrMapOvr>
  <mc:AlternateContent xmlns:mc="http://schemas.openxmlformats.org/markup-compatibility/2006" xmlns:p14="http://schemas.microsoft.com/office/powerpoint/2007/7/12/main">
    <mc:Choice Requires="p14">
      <p:transition spd="slow" p14:dur="2799">
        <p:checker/>
      </p:transition>
    </mc:Choice>
    <mc:Fallback xmlns="">
      <p:transition spd="slow">
        <p:checker/>
      </p:transition>
    </mc:Fallback>
  </mc:AlternateContent>
  <p:timing>
    <p:tnLst>
      <p:par>
        <p:cTn xmlns:p14="http://schemas.microsoft.com/office/powerpoint/2007/7/12/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2" presetClass="entr" presetSubtype="4" fill="hold" grpId="0" nodeType="after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wipe(down)">
                                      <p:cBhvr>
                                        <p:cTn id="13" dur="500"/>
                                        <p:tgtEl>
                                          <p:spTgt spid="5"/>
                                        </p:tgtEl>
                                      </p:cBhvr>
                                    </p:animEffect>
                                  </p:childTnLst>
                                </p:cTn>
                              </p:par>
                            </p:childTnLst>
                          </p:cTn>
                        </p:par>
                        <p:par>
                          <p:cTn id="14" fill="hold">
                            <p:stCondLst>
                              <p:cond delay="1500"/>
                            </p:stCondLst>
                            <p:childTnLst>
                              <p:par>
                                <p:cTn id="15" presetID="26" presetClass="entr" presetSubtype="0" fill="hold" grpId="0" nodeType="after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ipe(down)">
                                      <p:cBhvr>
                                        <p:cTn id="17" dur="580">
                                          <p:stCondLst>
                                            <p:cond delay="0"/>
                                          </p:stCondLst>
                                        </p:cTn>
                                        <p:tgtEl>
                                          <p:spTgt spid="4"/>
                                        </p:tgtEl>
                                      </p:cBhvr>
                                    </p:animEffect>
                                    <p:anim calcmode="lin" valueType="num">
                                      <p:cBhvr>
                                        <p:cTn id="1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1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2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2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2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23" dur="26">
                                          <p:stCondLst>
                                            <p:cond delay="650"/>
                                          </p:stCondLst>
                                        </p:cTn>
                                        <p:tgtEl>
                                          <p:spTgt spid="4"/>
                                        </p:tgtEl>
                                      </p:cBhvr>
                                      <p:to x="100000" y="60000"/>
                                    </p:animScale>
                                    <p:animScale>
                                      <p:cBhvr>
                                        <p:cTn id="24" dur="166" decel="50000">
                                          <p:stCondLst>
                                            <p:cond delay="676"/>
                                          </p:stCondLst>
                                        </p:cTn>
                                        <p:tgtEl>
                                          <p:spTgt spid="4"/>
                                        </p:tgtEl>
                                      </p:cBhvr>
                                      <p:to x="100000" y="100000"/>
                                    </p:animScale>
                                    <p:animScale>
                                      <p:cBhvr>
                                        <p:cTn id="25" dur="26">
                                          <p:stCondLst>
                                            <p:cond delay="1312"/>
                                          </p:stCondLst>
                                        </p:cTn>
                                        <p:tgtEl>
                                          <p:spTgt spid="4"/>
                                        </p:tgtEl>
                                      </p:cBhvr>
                                      <p:to x="100000" y="80000"/>
                                    </p:animScale>
                                    <p:animScale>
                                      <p:cBhvr>
                                        <p:cTn id="26" dur="166" decel="50000">
                                          <p:stCondLst>
                                            <p:cond delay="1338"/>
                                          </p:stCondLst>
                                        </p:cTn>
                                        <p:tgtEl>
                                          <p:spTgt spid="4"/>
                                        </p:tgtEl>
                                      </p:cBhvr>
                                      <p:to x="100000" y="100000"/>
                                    </p:animScale>
                                    <p:animScale>
                                      <p:cBhvr>
                                        <p:cTn id="27" dur="26">
                                          <p:stCondLst>
                                            <p:cond delay="1642"/>
                                          </p:stCondLst>
                                        </p:cTn>
                                        <p:tgtEl>
                                          <p:spTgt spid="4"/>
                                        </p:tgtEl>
                                      </p:cBhvr>
                                      <p:to x="100000" y="90000"/>
                                    </p:animScale>
                                    <p:animScale>
                                      <p:cBhvr>
                                        <p:cTn id="28" dur="166" decel="50000">
                                          <p:stCondLst>
                                            <p:cond delay="1668"/>
                                          </p:stCondLst>
                                        </p:cTn>
                                        <p:tgtEl>
                                          <p:spTgt spid="4"/>
                                        </p:tgtEl>
                                      </p:cBhvr>
                                      <p:to x="100000" y="100000"/>
                                    </p:animScale>
                                    <p:animScale>
                                      <p:cBhvr>
                                        <p:cTn id="29" dur="26">
                                          <p:stCondLst>
                                            <p:cond delay="1808"/>
                                          </p:stCondLst>
                                        </p:cTn>
                                        <p:tgtEl>
                                          <p:spTgt spid="4"/>
                                        </p:tgtEl>
                                      </p:cBhvr>
                                      <p:to x="100000" y="95000"/>
                                    </p:animScale>
                                    <p:animScale>
                                      <p:cBhvr>
                                        <p:cTn id="30"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28794" y="428604"/>
            <a:ext cx="6858048" cy="1000132"/>
          </a:xfrm>
        </p:spPr>
        <p:style>
          <a:lnRef idx="1">
            <a:schemeClr val="accent5"/>
          </a:lnRef>
          <a:fillRef idx="2">
            <a:schemeClr val="accent5"/>
          </a:fillRef>
          <a:effectRef idx="1">
            <a:schemeClr val="accent5"/>
          </a:effectRef>
          <a:fontRef idx="minor">
            <a:schemeClr val="dk1"/>
          </a:fontRef>
        </p:style>
        <p:txBody>
          <a:bodyPr>
            <a:noAutofit/>
          </a:bodyPr>
          <a:lstStyle/>
          <a:p>
            <a:pPr algn="ctr" rtl="1"/>
            <a:r>
              <a:rPr lang="fa-IR" sz="3200" b="0" dirty="0" smtClean="0">
                <a:cs typeface="Sultan Medium" pitchFamily="2" charset="-78"/>
              </a:rPr>
              <a:t>خشم حضرت زهرا</a:t>
            </a:r>
            <a:r>
              <a:rPr lang="fa-IR" sz="3200" b="0" dirty="0" smtClean="0">
                <a:cs typeface="Sultan Medium" pitchFamily="2" charset="-78"/>
                <a:sym typeface="Roumouz"/>
              </a:rPr>
              <a:t> از ابوبكر در معتبرترين كتاب‌هاي اهل سنت</a:t>
            </a:r>
            <a:endParaRPr lang="en-US" sz="3200" b="0" dirty="0">
              <a:cs typeface="Sultan Medium" pitchFamily="2" charset="-78"/>
            </a:endParaRPr>
          </a:p>
        </p:txBody>
      </p:sp>
      <p:sp>
        <p:nvSpPr>
          <p:cNvPr id="7" name="Rectangle 6"/>
          <p:cNvSpPr/>
          <p:nvPr/>
        </p:nvSpPr>
        <p:spPr>
          <a:xfrm>
            <a:off x="2214546" y="1785926"/>
            <a:ext cx="6643718" cy="1569660"/>
          </a:xfrm>
          <a:prstGeom prst="rect">
            <a:avLst/>
          </a:prstGeom>
        </p:spPr>
        <p:txBody>
          <a:bodyPr wrap="square">
            <a:spAutoFit/>
          </a:bodyPr>
          <a:lstStyle/>
          <a:p>
            <a:pPr algn="justLow" rtl="1"/>
            <a:r>
              <a:rPr lang="fa-IR" sz="3200" dirty="0">
                <a:solidFill>
                  <a:srgbClr xmlns:mc="http://schemas.openxmlformats.org/markup-compatibility/2006" xmlns:a14="http://schemas.microsoft.com/office/drawing/2007/7/7/main" val="002060" mc:Ignorable=""/>
                </a:solidFill>
                <a:latin typeface="Yaqouti" pitchFamily="2" charset="2"/>
                <a:cs typeface="Yagut" pitchFamily="2" charset="-78"/>
              </a:rPr>
              <a:t>فَوَجَدَتْ فَاطِمَةُ</a:t>
            </a:r>
            <a:r>
              <a:rPr lang="en-US" sz="3200" dirty="0">
                <a:solidFill>
                  <a:srgbClr xmlns:mc="http://schemas.openxmlformats.org/markup-compatibility/2006" xmlns:a14="http://schemas.microsoft.com/office/drawing/2007/7/7/main" val="002060" mc:Ignorable=""/>
                </a:solidFill>
                <a:latin typeface="Yaqouti" pitchFamily="2" charset="2"/>
                <a:cs typeface="Yagut" pitchFamily="2" charset="-78"/>
                <a:sym typeface="Roumouz1"/>
              </a:rPr>
              <a:t></a:t>
            </a:r>
            <a:r>
              <a:rPr lang="fa-IR" sz="3200" dirty="0">
                <a:solidFill>
                  <a:srgbClr xmlns:mc="http://schemas.openxmlformats.org/markup-compatibility/2006" xmlns:a14="http://schemas.microsoft.com/office/drawing/2007/7/7/main" val="002060" mc:Ignorable=""/>
                </a:solidFill>
                <a:latin typeface="Yaqouti" pitchFamily="2" charset="2"/>
                <a:cs typeface="Yagut" pitchFamily="2" charset="-78"/>
              </a:rPr>
              <a:t> على أبي بَكْرٍ في ذلك فَهَجَرَتْهُ فلم تُكَلِّمْهُ حتى تُوُفِّيَتْ </a:t>
            </a:r>
            <a:r>
              <a:rPr lang="fa-IR" sz="3200" dirty="0" smtClean="0">
                <a:solidFill>
                  <a:srgbClr xmlns:mc="http://schemas.openxmlformats.org/markup-compatibility/2006" xmlns:a14="http://schemas.microsoft.com/office/drawing/2007/7/7/main" val="002060" mc:Ignorable=""/>
                </a:solidFill>
                <a:latin typeface="Yaqouti" pitchFamily="2" charset="2"/>
                <a:cs typeface="Yagut" pitchFamily="2" charset="-78"/>
              </a:rPr>
              <a:t>... فلما </a:t>
            </a:r>
            <a:r>
              <a:rPr lang="fa-IR" sz="3200" dirty="0">
                <a:solidFill>
                  <a:srgbClr xmlns:mc="http://schemas.openxmlformats.org/markup-compatibility/2006" xmlns:a14="http://schemas.microsoft.com/office/drawing/2007/7/7/main" val="002060" mc:Ignorable=""/>
                </a:solidFill>
                <a:latin typeface="Yaqouti" pitchFamily="2" charset="2"/>
                <a:cs typeface="Yagut" pitchFamily="2" charset="-78"/>
              </a:rPr>
              <a:t>تُوُفِّيَتْ دَفَنَهَا زَوْجُهَا عَلِيٌّ</a:t>
            </a:r>
            <a:r>
              <a:rPr lang="en-US" sz="3200" dirty="0">
                <a:solidFill>
                  <a:srgbClr xmlns:mc="http://schemas.openxmlformats.org/markup-compatibility/2006" xmlns:a14="http://schemas.microsoft.com/office/drawing/2007/7/7/main" val="002060" mc:Ignorable=""/>
                </a:solidFill>
                <a:latin typeface="Yaqouti" pitchFamily="2" charset="2"/>
                <a:cs typeface="Yagut" pitchFamily="2" charset="-78"/>
                <a:sym typeface="Roumouz1"/>
              </a:rPr>
              <a:t></a:t>
            </a:r>
            <a:r>
              <a:rPr lang="fa-IR" sz="3200" dirty="0">
                <a:solidFill>
                  <a:srgbClr xmlns:mc="http://schemas.openxmlformats.org/markup-compatibility/2006" xmlns:a14="http://schemas.microsoft.com/office/drawing/2007/7/7/main" val="002060" mc:Ignorable=""/>
                </a:solidFill>
                <a:latin typeface="Yaqouti" pitchFamily="2" charset="2"/>
                <a:cs typeface="Yagut" pitchFamily="2" charset="-78"/>
              </a:rPr>
              <a:t> لَيْلًا ولم يُؤْذِنْ بها أَبَا بَكْرٍ وَصَلَّى عليها</a:t>
            </a:r>
            <a:endParaRPr lang="en-US" sz="3200" dirty="0">
              <a:solidFill>
                <a:srgbClr xmlns:mc="http://schemas.openxmlformats.org/markup-compatibility/2006" xmlns:a14="http://schemas.microsoft.com/office/drawing/2007/7/7/main" val="002060" mc:Ignorable=""/>
              </a:solidFill>
              <a:latin typeface="Yaqouti" pitchFamily="2" charset="2"/>
              <a:cs typeface="Yagut" pitchFamily="2" charset="-78"/>
            </a:endParaRPr>
          </a:p>
        </p:txBody>
      </p:sp>
      <p:sp>
        <p:nvSpPr>
          <p:cNvPr id="8" name="Rectangle 7"/>
          <p:cNvSpPr/>
          <p:nvPr/>
        </p:nvSpPr>
        <p:spPr>
          <a:xfrm>
            <a:off x="2357422" y="3429000"/>
            <a:ext cx="6786578" cy="2062103"/>
          </a:xfrm>
          <a:prstGeom prst="rect">
            <a:avLst/>
          </a:prstGeom>
        </p:spPr>
        <p:txBody>
          <a:bodyPr wrap="square">
            <a:spAutoFit/>
          </a:bodyPr>
          <a:lstStyle/>
          <a:p>
            <a:pPr algn="justLow" rtl="1"/>
            <a:r>
              <a:rPr lang="fa-IR" sz="3200" b="1" dirty="0">
                <a:solidFill>
                  <a:srgbClr xmlns:mc="http://schemas.openxmlformats.org/markup-compatibility/2006" xmlns:a14="http://schemas.microsoft.com/office/drawing/2007/7/7/main" val="003300" mc:Ignorable=""/>
                </a:solidFill>
                <a:cs typeface="Taher" pitchFamily="2" charset="-78"/>
              </a:rPr>
              <a:t>پس فاطمه</a:t>
            </a:r>
            <a:r>
              <a:rPr lang="en-US" sz="3200" b="1" dirty="0">
                <a:solidFill>
                  <a:srgbClr xmlns:mc="http://schemas.openxmlformats.org/markup-compatibility/2006" xmlns:a14="http://schemas.microsoft.com/office/drawing/2007/7/7/main" val="003300" mc:Ignorable=""/>
                </a:solidFill>
                <a:cs typeface="Taher" pitchFamily="2" charset="-78"/>
                <a:sym typeface="Roumouz1"/>
              </a:rPr>
              <a:t></a:t>
            </a:r>
            <a:r>
              <a:rPr lang="fa-IR" sz="3200" b="1" dirty="0">
                <a:solidFill>
                  <a:srgbClr xmlns:mc="http://schemas.openxmlformats.org/markup-compatibility/2006" xmlns:a14="http://schemas.microsoft.com/office/drawing/2007/7/7/main" val="003300" mc:Ignorable=""/>
                </a:solidFill>
                <a:cs typeface="Taher" pitchFamily="2" charset="-78"/>
              </a:rPr>
              <a:t> بر ابوبكر غضبناك شد، با او سخن نگفت تا از دنيا </a:t>
            </a:r>
            <a:r>
              <a:rPr lang="fa-IR" sz="3200" b="1" dirty="0" smtClean="0">
                <a:solidFill>
                  <a:srgbClr xmlns:mc="http://schemas.openxmlformats.org/markup-compatibility/2006" xmlns:a14="http://schemas.microsoft.com/office/drawing/2007/7/7/main" val="003300" mc:Ignorable=""/>
                </a:solidFill>
                <a:cs typeface="Taher" pitchFamily="2" charset="-78"/>
              </a:rPr>
              <a:t>رفت... </a:t>
            </a:r>
            <a:r>
              <a:rPr lang="fa-IR" sz="3200" b="1" dirty="0">
                <a:solidFill>
                  <a:srgbClr xmlns:mc="http://schemas.openxmlformats.org/markup-compatibility/2006" xmlns:a14="http://schemas.microsoft.com/office/drawing/2007/7/7/main" val="003300" mc:Ignorable=""/>
                </a:solidFill>
                <a:cs typeface="Taher" pitchFamily="2" charset="-78"/>
              </a:rPr>
              <a:t>هنگامي كه از دنيا رفت، شوهرش علي</a:t>
            </a:r>
            <a:r>
              <a:rPr lang="en-US" sz="3200" b="1" dirty="0">
                <a:solidFill>
                  <a:srgbClr xmlns:mc="http://schemas.openxmlformats.org/markup-compatibility/2006" xmlns:a14="http://schemas.microsoft.com/office/drawing/2007/7/7/main" val="003300" mc:Ignorable=""/>
                </a:solidFill>
                <a:cs typeface="Taher" pitchFamily="2" charset="-78"/>
                <a:sym typeface="Roumouz1"/>
              </a:rPr>
              <a:t></a:t>
            </a:r>
            <a:r>
              <a:rPr lang="fa-IR" sz="3200" b="1" dirty="0">
                <a:solidFill>
                  <a:srgbClr xmlns:mc="http://schemas.openxmlformats.org/markup-compatibility/2006" xmlns:a14="http://schemas.microsoft.com/office/drawing/2007/7/7/main" val="003300" mc:Ignorable=""/>
                </a:solidFill>
                <a:cs typeface="Taher" pitchFamily="2" charset="-78"/>
              </a:rPr>
              <a:t> او را شبانه دفن كرد و ابوبكر را خبردار نكرد و خود بر او نماز خواند.</a:t>
            </a:r>
            <a:endParaRPr lang="en-US" sz="3200" b="1" dirty="0">
              <a:solidFill>
                <a:srgbClr xmlns:mc="http://schemas.openxmlformats.org/markup-compatibility/2006" xmlns:a14="http://schemas.microsoft.com/office/drawing/2007/7/7/main" val="003300" mc:Ignorable=""/>
              </a:solidFill>
              <a:cs typeface="Taher" pitchFamily="2" charset="-78"/>
            </a:endParaRPr>
          </a:p>
        </p:txBody>
      </p:sp>
      <p:sp>
        <p:nvSpPr>
          <p:cNvPr id="9" name="Rectangle 8"/>
          <p:cNvSpPr/>
          <p:nvPr/>
        </p:nvSpPr>
        <p:spPr>
          <a:xfrm>
            <a:off x="1785918" y="6027003"/>
            <a:ext cx="4429124" cy="830997"/>
          </a:xfrm>
          <a:prstGeom prst="rect">
            <a:avLst/>
          </a:prstGeom>
          <a:effectLst>
            <a:outerShdw blurRad="50800" dist="25000" dir="5400000" rotWithShape="0">
              <a:srgbClr xmlns:mc="http://schemas.openxmlformats.org/markup-compatibility/2006" xmlns:a14="http://schemas.microsoft.com/office/drawing/2007/7/7/main" val="000000" mc:Ignorable="">
                <a:alpha val="40000"/>
              </a:srgbClr>
            </a:outerShdw>
            <a:softEdge rad="31750"/>
          </a:effectLst>
        </p:spPr>
        <p:style>
          <a:lnRef idx="1">
            <a:schemeClr val="accent5"/>
          </a:lnRef>
          <a:fillRef idx="2">
            <a:schemeClr val="accent5"/>
          </a:fillRef>
          <a:effectRef idx="1">
            <a:schemeClr val="accent5"/>
          </a:effectRef>
          <a:fontRef idx="minor">
            <a:schemeClr val="dk1"/>
          </a:fontRef>
        </p:style>
        <p:txBody>
          <a:bodyPr wrap="square">
            <a:spAutoFit/>
          </a:bodyPr>
          <a:lstStyle/>
          <a:p>
            <a:pPr algn="justLow" rtl="1"/>
            <a:r>
              <a:rPr lang="fa-IR" sz="2400" dirty="0">
                <a:solidFill>
                  <a:srgbClr xmlns:mc="http://schemas.openxmlformats.org/markup-compatibility/2006" xmlns:a14="http://schemas.microsoft.com/office/drawing/2007/7/7/main" val="C00000" mc:Ignorable=""/>
                </a:solidFill>
                <a:cs typeface="Homa" pitchFamily="2" charset="-78"/>
              </a:rPr>
              <a:t>صحيح </a:t>
            </a:r>
            <a:r>
              <a:rPr lang="fa-IR" sz="2400" dirty="0" smtClean="0">
                <a:solidFill>
                  <a:srgbClr xmlns:mc="http://schemas.openxmlformats.org/markup-compatibility/2006" xmlns:a14="http://schemas.microsoft.com/office/drawing/2007/7/7/main" val="C00000" mc:Ignorable=""/>
                </a:solidFill>
                <a:cs typeface="Homa" pitchFamily="2" charset="-78"/>
              </a:rPr>
              <a:t>البخاري، ج4، ص3997</a:t>
            </a:r>
            <a:r>
              <a:rPr lang="fa-IR" sz="2400" dirty="0">
                <a:solidFill>
                  <a:srgbClr xmlns:mc="http://schemas.openxmlformats.org/markup-compatibility/2006" xmlns:a14="http://schemas.microsoft.com/office/drawing/2007/7/7/main" val="C00000" mc:Ignorable=""/>
                </a:solidFill>
                <a:cs typeface="Homa" pitchFamily="2" charset="-78"/>
              </a:rPr>
              <a:t>، ح3998، كِتَاب الْمَغَازِي، بَاب غَزْوَةِ خَيْبَرَ</a:t>
            </a:r>
            <a:endParaRPr lang="en-US" sz="2400" dirty="0">
              <a:solidFill>
                <a:srgbClr xmlns:mc="http://schemas.openxmlformats.org/markup-compatibility/2006" xmlns:a14="http://schemas.microsoft.com/office/drawing/2007/7/7/main" val="C00000" mc:Ignorable=""/>
              </a:solidFill>
              <a:cs typeface="Homa" pitchFamily="2" charset="-78"/>
            </a:endParaRPr>
          </a:p>
        </p:txBody>
      </p:sp>
    </p:spTree>
    <p:extLst>
      <p:ext uri="{BB962C8B-B14F-4D97-AF65-F5344CB8AC3E}">
        <p14:creationId xmlns:p14="http://schemas.microsoft.com/office/powerpoint/2007/7/12/main" val="1746417251"/>
      </p:ext>
    </p:extLst>
  </p:cSld>
  <p:clrMapOvr>
    <a:masterClrMapping/>
  </p:clrMapOvr>
  <mc:AlternateContent xmlns:mc="http://schemas.openxmlformats.org/markup-compatibility/2006" xmlns:p14="http://schemas.microsoft.com/office/powerpoint/2007/7/12/main">
    <mc:Choice Requires="p14">
      <p:transition spd="slow" p14:dur="1700">
        <p14:gallery dir="l"/>
      </p:transition>
    </mc:Choice>
    <mc:Fallback xmlns="">
      <p:transition spd="slow">
        <p:fade/>
      </p:transition>
    </mc:Fallback>
  </mc:AlternateContent>
  <p:timing>
    <p:tnLst>
      <p:par>
        <p:cTn xmlns:p14="http://schemas.microsoft.com/office/powerpoint/2007/7/12/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2" presetClass="entr" presetSubtype="4" fill="hold" grpId="0" nodeType="after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wipe(down)">
                                      <p:cBhvr>
                                        <p:cTn id="13" dur="500"/>
                                        <p:tgtEl>
                                          <p:spTgt spid="8"/>
                                        </p:tgtEl>
                                      </p:cBhvr>
                                    </p:animEffect>
                                  </p:childTnLst>
                                </p:cTn>
                              </p:par>
                            </p:childTnLst>
                          </p:cTn>
                        </p:par>
                        <p:par>
                          <p:cTn id="14" fill="hold">
                            <p:stCondLst>
                              <p:cond delay="1500"/>
                            </p:stCondLst>
                            <p:childTnLst>
                              <p:par>
                                <p:cTn id="15" presetID="26" presetClass="entr" presetSubtype="0" fill="hold" grpId="0" nodeType="after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wipe(down)">
                                      <p:cBhvr>
                                        <p:cTn id="17" dur="580">
                                          <p:stCondLst>
                                            <p:cond delay="0"/>
                                          </p:stCondLst>
                                        </p:cTn>
                                        <p:tgtEl>
                                          <p:spTgt spid="9"/>
                                        </p:tgtEl>
                                      </p:cBhvr>
                                    </p:animEffect>
                                    <p:anim calcmode="lin" valueType="num">
                                      <p:cBhvr>
                                        <p:cTn id="18" dur="1822"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19" dur="664"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20" dur="664" tmFilter="0, 0; 0.125,0.2665; 0.25,0.4; 0.375,0.465; 0.5,0.5;  0.625,0.535; 0.75,0.6; 0.875,0.7335; 1,1">
                                          <p:stCondLst>
                                            <p:cond delay="664"/>
                                          </p:stCondLst>
                                        </p:cTn>
                                        <p:tgtEl>
                                          <p:spTgt spid="9"/>
                                        </p:tgtEl>
                                        <p:attrNameLst>
                                          <p:attrName>ppt_y</p:attrName>
                                        </p:attrNameLst>
                                      </p:cBhvr>
                                      <p:tavLst>
                                        <p:tav tm="0" fmla="#ppt_y-sin(pi*$)/9">
                                          <p:val>
                                            <p:fltVal val="0"/>
                                          </p:val>
                                        </p:tav>
                                        <p:tav tm="100000">
                                          <p:val>
                                            <p:fltVal val="1"/>
                                          </p:val>
                                        </p:tav>
                                      </p:tavLst>
                                    </p:anim>
                                    <p:anim calcmode="lin" valueType="num">
                                      <p:cBhvr>
                                        <p:cTn id="21" dur="332" tmFilter="0, 0; 0.125,0.2665; 0.25,0.4; 0.375,0.465; 0.5,0.5;  0.625,0.535; 0.75,0.6; 0.875,0.7335; 1,1">
                                          <p:stCondLst>
                                            <p:cond delay="1324"/>
                                          </p:stCondLst>
                                        </p:cTn>
                                        <p:tgtEl>
                                          <p:spTgt spid="9"/>
                                        </p:tgtEl>
                                        <p:attrNameLst>
                                          <p:attrName>ppt_y</p:attrName>
                                        </p:attrNameLst>
                                      </p:cBhvr>
                                      <p:tavLst>
                                        <p:tav tm="0" fmla="#ppt_y-sin(pi*$)/27">
                                          <p:val>
                                            <p:fltVal val="0"/>
                                          </p:val>
                                        </p:tav>
                                        <p:tav tm="100000">
                                          <p:val>
                                            <p:fltVal val="1"/>
                                          </p:val>
                                        </p:tav>
                                      </p:tavLst>
                                    </p:anim>
                                    <p:anim calcmode="lin" valueType="num">
                                      <p:cBhvr>
                                        <p:cTn id="22" dur="164" tmFilter="0, 0; 0.125,0.2665; 0.25,0.4; 0.375,0.465; 0.5,0.5;  0.625,0.535; 0.75,0.6; 0.875,0.7335; 1,1">
                                          <p:stCondLst>
                                            <p:cond delay="1656"/>
                                          </p:stCondLst>
                                        </p:cTn>
                                        <p:tgtEl>
                                          <p:spTgt spid="9"/>
                                        </p:tgtEl>
                                        <p:attrNameLst>
                                          <p:attrName>ppt_y</p:attrName>
                                        </p:attrNameLst>
                                      </p:cBhvr>
                                      <p:tavLst>
                                        <p:tav tm="0" fmla="#ppt_y-sin(pi*$)/81">
                                          <p:val>
                                            <p:fltVal val="0"/>
                                          </p:val>
                                        </p:tav>
                                        <p:tav tm="100000">
                                          <p:val>
                                            <p:fltVal val="1"/>
                                          </p:val>
                                        </p:tav>
                                      </p:tavLst>
                                    </p:anim>
                                    <p:animScale>
                                      <p:cBhvr>
                                        <p:cTn id="23" dur="26">
                                          <p:stCondLst>
                                            <p:cond delay="650"/>
                                          </p:stCondLst>
                                        </p:cTn>
                                        <p:tgtEl>
                                          <p:spTgt spid="9"/>
                                        </p:tgtEl>
                                      </p:cBhvr>
                                      <p:to x="100000" y="60000"/>
                                    </p:animScale>
                                    <p:animScale>
                                      <p:cBhvr>
                                        <p:cTn id="24" dur="166" decel="50000">
                                          <p:stCondLst>
                                            <p:cond delay="676"/>
                                          </p:stCondLst>
                                        </p:cTn>
                                        <p:tgtEl>
                                          <p:spTgt spid="9"/>
                                        </p:tgtEl>
                                      </p:cBhvr>
                                      <p:to x="100000" y="100000"/>
                                    </p:animScale>
                                    <p:animScale>
                                      <p:cBhvr>
                                        <p:cTn id="25" dur="26">
                                          <p:stCondLst>
                                            <p:cond delay="1312"/>
                                          </p:stCondLst>
                                        </p:cTn>
                                        <p:tgtEl>
                                          <p:spTgt spid="9"/>
                                        </p:tgtEl>
                                      </p:cBhvr>
                                      <p:to x="100000" y="80000"/>
                                    </p:animScale>
                                    <p:animScale>
                                      <p:cBhvr>
                                        <p:cTn id="26" dur="166" decel="50000">
                                          <p:stCondLst>
                                            <p:cond delay="1338"/>
                                          </p:stCondLst>
                                        </p:cTn>
                                        <p:tgtEl>
                                          <p:spTgt spid="9"/>
                                        </p:tgtEl>
                                      </p:cBhvr>
                                      <p:to x="100000" y="100000"/>
                                    </p:animScale>
                                    <p:animScale>
                                      <p:cBhvr>
                                        <p:cTn id="27" dur="26">
                                          <p:stCondLst>
                                            <p:cond delay="1642"/>
                                          </p:stCondLst>
                                        </p:cTn>
                                        <p:tgtEl>
                                          <p:spTgt spid="9"/>
                                        </p:tgtEl>
                                      </p:cBhvr>
                                      <p:to x="100000" y="90000"/>
                                    </p:animScale>
                                    <p:animScale>
                                      <p:cBhvr>
                                        <p:cTn id="28" dur="166" decel="50000">
                                          <p:stCondLst>
                                            <p:cond delay="1668"/>
                                          </p:stCondLst>
                                        </p:cTn>
                                        <p:tgtEl>
                                          <p:spTgt spid="9"/>
                                        </p:tgtEl>
                                      </p:cBhvr>
                                      <p:to x="100000" y="100000"/>
                                    </p:animScale>
                                    <p:animScale>
                                      <p:cBhvr>
                                        <p:cTn id="29" dur="26">
                                          <p:stCondLst>
                                            <p:cond delay="1808"/>
                                          </p:stCondLst>
                                        </p:cTn>
                                        <p:tgtEl>
                                          <p:spTgt spid="9"/>
                                        </p:tgtEl>
                                      </p:cBhvr>
                                      <p:to x="100000" y="95000"/>
                                    </p:animScale>
                                    <p:animScale>
                                      <p:cBhvr>
                                        <p:cTn id="30" dur="166" decel="50000">
                                          <p:stCondLst>
                                            <p:cond delay="1834"/>
                                          </p:stCondLst>
                                        </p:cTn>
                                        <p:tgtEl>
                                          <p:spTgt spid="9"/>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28794" y="428604"/>
            <a:ext cx="6858048" cy="1000132"/>
          </a:xfrm>
        </p:spPr>
        <p:style>
          <a:lnRef idx="1">
            <a:schemeClr val="accent5"/>
          </a:lnRef>
          <a:fillRef idx="2">
            <a:schemeClr val="accent5"/>
          </a:fillRef>
          <a:effectRef idx="1">
            <a:schemeClr val="accent5"/>
          </a:effectRef>
          <a:fontRef idx="minor">
            <a:schemeClr val="dk1"/>
          </a:fontRef>
        </p:style>
        <p:txBody>
          <a:bodyPr>
            <a:noAutofit/>
          </a:bodyPr>
          <a:lstStyle/>
          <a:p>
            <a:pPr algn="ctr" rtl="1"/>
            <a:r>
              <a:rPr lang="fa-IR" sz="3200" b="0" dirty="0" smtClean="0">
                <a:cs typeface="Sultan Medium" pitchFamily="2" charset="-78"/>
              </a:rPr>
              <a:t>دليل دفن شبانه حضرت زهرا</a:t>
            </a:r>
            <a:r>
              <a:rPr lang="fa-IR" sz="3200" b="0" dirty="0" smtClean="0">
                <a:cs typeface="Sultan Medium" pitchFamily="2" charset="-78"/>
                <a:sym typeface="Roumouz"/>
              </a:rPr>
              <a:t> </a:t>
            </a:r>
            <a:r>
              <a:rPr lang="fa-IR" sz="3200" b="0" smtClean="0">
                <a:cs typeface="Sultan Medium" pitchFamily="2" charset="-78"/>
                <a:sym typeface="Roumouz"/>
              </a:rPr>
              <a:t>از معتبرترين </a:t>
            </a:r>
            <a:r>
              <a:rPr lang="fa-IR" sz="3200" b="0" dirty="0" smtClean="0">
                <a:cs typeface="Sultan Medium" pitchFamily="2" charset="-78"/>
                <a:sym typeface="Roumouz"/>
              </a:rPr>
              <a:t>كتاب‌هاي اهل سنت</a:t>
            </a:r>
            <a:endParaRPr lang="en-US" sz="3200" b="0" dirty="0">
              <a:cs typeface="Sultan Medium" pitchFamily="2" charset="-78"/>
            </a:endParaRPr>
          </a:p>
        </p:txBody>
      </p:sp>
      <p:sp>
        <p:nvSpPr>
          <p:cNvPr id="7" name="Rectangle 6"/>
          <p:cNvSpPr/>
          <p:nvPr/>
        </p:nvSpPr>
        <p:spPr>
          <a:xfrm>
            <a:off x="2214546" y="1785926"/>
            <a:ext cx="6643718" cy="2308324"/>
          </a:xfrm>
          <a:prstGeom prst="rect">
            <a:avLst/>
          </a:prstGeom>
        </p:spPr>
        <p:txBody>
          <a:bodyPr wrap="square">
            <a:spAutoFit/>
          </a:bodyPr>
          <a:lstStyle/>
          <a:p>
            <a:pPr algn="justLow" rtl="1"/>
            <a:r>
              <a:rPr lang="fa-IR" sz="3600" dirty="0">
                <a:solidFill>
                  <a:srgbClr xmlns:mc="http://schemas.openxmlformats.org/markup-compatibility/2006" xmlns:a14="http://schemas.microsoft.com/office/drawing/2007/7/7/main" val="7030A0" mc:Ignorable=""/>
                </a:solidFill>
                <a:cs typeface="Homa" pitchFamily="2" charset="-78"/>
              </a:rPr>
              <a:t>وقد </a:t>
            </a:r>
            <a:r>
              <a:rPr lang="fa-IR" sz="3600" dirty="0" smtClean="0">
                <a:solidFill>
                  <a:srgbClr xmlns:mc="http://schemas.openxmlformats.org/markup-compatibility/2006" xmlns:a14="http://schemas.microsoft.com/office/drawing/2007/7/7/main" val="7030A0" mc:Ignorable=""/>
                </a:solidFill>
                <a:cs typeface="Homa" pitchFamily="2" charset="-78"/>
              </a:rPr>
              <a:t>طالبَتْ فاطمة</a:t>
            </a:r>
            <a:r>
              <a:rPr lang="en-US" sz="3600" dirty="0" smtClean="0">
                <a:solidFill>
                  <a:srgbClr xmlns:mc="http://schemas.openxmlformats.org/markup-compatibility/2006" xmlns:a14="http://schemas.microsoft.com/office/drawing/2007/7/7/main" val="7030A0" mc:Ignorable=""/>
                </a:solidFill>
                <a:cs typeface="Homa" pitchFamily="2" charset="-78"/>
                <a:sym typeface="Roumouz"/>
              </a:rPr>
              <a:t></a:t>
            </a:r>
            <a:r>
              <a:rPr lang="fa-IR" sz="3600" dirty="0" smtClean="0">
                <a:solidFill>
                  <a:srgbClr xmlns:mc="http://schemas.openxmlformats.org/markup-compatibility/2006" xmlns:a14="http://schemas.microsoft.com/office/drawing/2007/7/7/main" val="7030A0" mc:Ignorable=""/>
                </a:solidFill>
                <a:cs typeface="Homa" pitchFamily="2" charset="-78"/>
              </a:rPr>
              <a:t>أ با </a:t>
            </a:r>
            <a:r>
              <a:rPr lang="fa-IR" sz="3600" dirty="0">
                <a:solidFill>
                  <a:srgbClr xmlns:mc="http://schemas.openxmlformats.org/markup-compatibility/2006" xmlns:a14="http://schemas.microsoft.com/office/drawing/2007/7/7/main" val="7030A0" mc:Ignorable=""/>
                </a:solidFill>
                <a:cs typeface="Homa" pitchFamily="2" charset="-78"/>
              </a:rPr>
              <a:t>بكر بميراث أبيها </a:t>
            </a:r>
            <a:r>
              <a:rPr lang="fa-IR" sz="3600" dirty="0" smtClean="0">
                <a:solidFill>
                  <a:srgbClr xmlns:mc="http://schemas.openxmlformats.org/markup-compatibility/2006" xmlns:a14="http://schemas.microsoft.com/office/drawing/2007/7/7/main" val="7030A0" mc:Ignorable=""/>
                </a:solidFill>
                <a:cs typeface="Homa" pitchFamily="2" charset="-78"/>
              </a:rPr>
              <a:t>رسول الله</a:t>
            </a:r>
            <a:r>
              <a:rPr lang="en-US" sz="3600" dirty="0" smtClean="0">
                <a:solidFill>
                  <a:srgbClr xmlns:mc="http://schemas.openxmlformats.org/markup-compatibility/2006" xmlns:a14="http://schemas.microsoft.com/office/drawing/2007/7/7/main" val="7030A0" mc:Ignorable=""/>
                </a:solidFill>
                <a:cs typeface="Homa" pitchFamily="2" charset="-78"/>
                <a:sym typeface="Roumouz"/>
              </a:rPr>
              <a:t></a:t>
            </a:r>
            <a:r>
              <a:rPr lang="fa-IR" sz="3600" dirty="0" smtClean="0">
                <a:solidFill>
                  <a:srgbClr xmlns:mc="http://schemas.openxmlformats.org/markup-compatibility/2006" xmlns:a14="http://schemas.microsoft.com/office/drawing/2007/7/7/main" val="7030A0" mc:Ignorable=""/>
                </a:solidFill>
                <a:cs typeface="Homa" pitchFamily="2" charset="-78"/>
                <a:sym typeface="Roumouz"/>
              </a:rPr>
              <a:t> </a:t>
            </a:r>
            <a:r>
              <a:rPr lang="fa-IR" sz="3600" dirty="0" smtClean="0">
                <a:solidFill>
                  <a:srgbClr xmlns:mc="http://schemas.openxmlformats.org/markup-compatibility/2006" xmlns:a14="http://schemas.microsoft.com/office/drawing/2007/7/7/main" val="7030A0" mc:Ignorable=""/>
                </a:solidFill>
                <a:cs typeface="Homa" pitchFamily="2" charset="-78"/>
              </a:rPr>
              <a:t>فلما </a:t>
            </a:r>
            <a:r>
              <a:rPr lang="fa-IR" sz="3600" dirty="0">
                <a:solidFill>
                  <a:srgbClr xmlns:mc="http://schemas.openxmlformats.org/markup-compatibility/2006" xmlns:a14="http://schemas.microsoft.com/office/drawing/2007/7/7/main" val="7030A0" mc:Ignorable=""/>
                </a:solidFill>
                <a:cs typeface="Homa" pitchFamily="2" charset="-78"/>
              </a:rPr>
              <a:t>لم يعطها إياه حلفت لا تكلمه أبدا وأوصت أن تدفن ليلا لئلا يحضرها فدفنت </a:t>
            </a:r>
            <a:r>
              <a:rPr lang="fa-IR" sz="3600" dirty="0" smtClean="0">
                <a:solidFill>
                  <a:srgbClr xmlns:mc="http://schemas.openxmlformats.org/markup-compatibility/2006" xmlns:a14="http://schemas.microsoft.com/office/drawing/2007/7/7/main" val="7030A0" mc:Ignorable=""/>
                </a:solidFill>
                <a:cs typeface="Homa" pitchFamily="2" charset="-78"/>
              </a:rPr>
              <a:t>ليلا</a:t>
            </a:r>
            <a:endParaRPr lang="en-US" sz="3600" dirty="0">
              <a:solidFill>
                <a:srgbClr xmlns:mc="http://schemas.openxmlformats.org/markup-compatibility/2006" xmlns:a14="http://schemas.microsoft.com/office/drawing/2007/7/7/main" val="7030A0" mc:Ignorable=""/>
              </a:solidFill>
              <a:cs typeface="Homa" pitchFamily="2" charset="-78"/>
            </a:endParaRPr>
          </a:p>
        </p:txBody>
      </p:sp>
      <p:sp>
        <p:nvSpPr>
          <p:cNvPr id="8" name="Rectangle 7"/>
          <p:cNvSpPr/>
          <p:nvPr/>
        </p:nvSpPr>
        <p:spPr>
          <a:xfrm>
            <a:off x="2143108" y="4000504"/>
            <a:ext cx="6643702" cy="2062103"/>
          </a:xfrm>
          <a:prstGeom prst="rect">
            <a:avLst/>
          </a:prstGeom>
        </p:spPr>
        <p:txBody>
          <a:bodyPr wrap="square">
            <a:spAutoFit/>
          </a:bodyPr>
          <a:lstStyle/>
          <a:p>
            <a:pPr algn="justLow" rtl="1"/>
            <a:r>
              <a:rPr lang="fa-IR" sz="3200" dirty="0">
                <a:solidFill>
                  <a:srgbClr xmlns:mc="http://schemas.openxmlformats.org/markup-compatibility/2006" xmlns:a14="http://schemas.microsoft.com/office/drawing/2007/7/7/main" val="003300" mc:Ignorable=""/>
                </a:solidFill>
                <a:cs typeface="Taher" pitchFamily="2" charset="-78"/>
              </a:rPr>
              <a:t>فاطمه از ابوبکر ميراث پدرش </a:t>
            </a:r>
            <a:r>
              <a:rPr lang="fa-IR" sz="3200" dirty="0" smtClean="0">
                <a:solidFill>
                  <a:srgbClr xmlns:mc="http://schemas.openxmlformats.org/markup-compatibility/2006" xmlns:a14="http://schemas.microsoft.com/office/drawing/2007/7/7/main" val="003300" mc:Ignorable=""/>
                </a:solidFill>
                <a:cs typeface="Taher" pitchFamily="2" charset="-78"/>
              </a:rPr>
              <a:t>رسول خدا را </a:t>
            </a:r>
            <a:r>
              <a:rPr lang="fa-IR" sz="3200" dirty="0">
                <a:solidFill>
                  <a:srgbClr xmlns:mc="http://schemas.openxmlformats.org/markup-compatibility/2006" xmlns:a14="http://schemas.microsoft.com/office/drawing/2007/7/7/main" val="003300" mc:Ignorable=""/>
                </a:solidFill>
                <a:cs typeface="Taher" pitchFamily="2" charset="-78"/>
              </a:rPr>
              <a:t>خواست، ابوبکر نپذيرفت، قسم خورد که ديگر با او (ابو بکر) سخن نگويد و وصيت کرد که شبانه دفن شود تا او (ابوبکر) در دفن وى حاضر </a:t>
            </a:r>
            <a:r>
              <a:rPr lang="fa-IR" sz="3200" dirty="0" smtClean="0">
                <a:solidFill>
                  <a:srgbClr xmlns:mc="http://schemas.openxmlformats.org/markup-compatibility/2006" xmlns:a14="http://schemas.microsoft.com/office/drawing/2007/7/7/main" val="003300" mc:Ignorable=""/>
                </a:solidFill>
                <a:cs typeface="Taher" pitchFamily="2" charset="-78"/>
              </a:rPr>
              <a:t>نشود.</a:t>
            </a:r>
            <a:endParaRPr lang="en-US" sz="3200" dirty="0">
              <a:solidFill>
                <a:srgbClr xmlns:mc="http://schemas.openxmlformats.org/markup-compatibility/2006" xmlns:a14="http://schemas.microsoft.com/office/drawing/2007/7/7/main" val="003300" mc:Ignorable=""/>
              </a:solidFill>
              <a:cs typeface="Taher" pitchFamily="2" charset="-78"/>
            </a:endParaRPr>
          </a:p>
        </p:txBody>
      </p:sp>
      <p:sp>
        <p:nvSpPr>
          <p:cNvPr id="9" name="Rectangle 8"/>
          <p:cNvSpPr/>
          <p:nvPr/>
        </p:nvSpPr>
        <p:spPr>
          <a:xfrm>
            <a:off x="1928794" y="6253483"/>
            <a:ext cx="5786478" cy="461665"/>
          </a:xfrm>
          <a:prstGeom prst="rect">
            <a:avLst/>
          </a:prstGeom>
          <a:effectLst>
            <a:outerShdw blurRad="50800" dist="25000" dir="5400000" rotWithShape="0">
              <a:srgbClr xmlns:mc="http://schemas.openxmlformats.org/markup-compatibility/2006" xmlns:a14="http://schemas.microsoft.com/office/drawing/2007/7/7/main" val="000000" mc:Ignorable="">
                <a:alpha val="40000"/>
              </a:srgbClr>
            </a:outerShdw>
            <a:softEdge rad="31750"/>
          </a:effectLst>
        </p:spPr>
        <p:style>
          <a:lnRef idx="1">
            <a:schemeClr val="accent5"/>
          </a:lnRef>
          <a:fillRef idx="2">
            <a:schemeClr val="accent5"/>
          </a:fillRef>
          <a:effectRef idx="1">
            <a:schemeClr val="accent5"/>
          </a:effectRef>
          <a:fontRef idx="minor">
            <a:schemeClr val="dk1"/>
          </a:fontRef>
        </p:style>
        <p:txBody>
          <a:bodyPr wrap="square">
            <a:spAutoFit/>
          </a:bodyPr>
          <a:lstStyle/>
          <a:p>
            <a:pPr algn="justLow" rtl="1"/>
            <a:r>
              <a:rPr lang="fa-IR" sz="2400" dirty="0" smtClean="0">
                <a:cs typeface="Homa" pitchFamily="2" charset="-78"/>
              </a:rPr>
              <a:t>تأويل </a:t>
            </a:r>
            <a:r>
              <a:rPr lang="fa-IR" sz="2400" dirty="0">
                <a:cs typeface="Homa" pitchFamily="2" charset="-78"/>
              </a:rPr>
              <a:t>مختلف الحديث، </a:t>
            </a:r>
            <a:r>
              <a:rPr lang="fa-IR" sz="2400" dirty="0" smtClean="0">
                <a:cs typeface="Homa" pitchFamily="2" charset="-78"/>
              </a:rPr>
              <a:t>ابن قتيبه دينوري، ج1</a:t>
            </a:r>
            <a:r>
              <a:rPr lang="fa-IR" sz="2400" dirty="0">
                <a:cs typeface="Homa" pitchFamily="2" charset="-78"/>
              </a:rPr>
              <a:t>، </a:t>
            </a:r>
            <a:r>
              <a:rPr lang="fa-IR" sz="2400" dirty="0" smtClean="0">
                <a:cs typeface="Homa" pitchFamily="2" charset="-78"/>
              </a:rPr>
              <a:t>ص300</a:t>
            </a:r>
            <a:endParaRPr lang="en-US" sz="2400" dirty="0">
              <a:solidFill>
                <a:srgbClr xmlns:mc="http://schemas.openxmlformats.org/markup-compatibility/2006" xmlns:a14="http://schemas.microsoft.com/office/drawing/2007/7/7/main" val="C00000" mc:Ignorable=""/>
              </a:solidFill>
              <a:cs typeface="Homa" pitchFamily="2" charset="-78"/>
            </a:endParaRPr>
          </a:p>
        </p:txBody>
      </p:sp>
      <p:sp>
        <p:nvSpPr>
          <p:cNvPr id="3" name="Action Button: Back or Previous 2">
            <a:hlinkClick r:id="rId3" action="ppaction://program" highlightClick="1"/>
          </p:cNvPr>
          <p:cNvSpPr/>
          <p:nvPr/>
        </p:nvSpPr>
        <p:spPr>
          <a:xfrm>
            <a:off x="1357290" y="6357958"/>
            <a:ext cx="357190" cy="214314"/>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07/7/12/main" val="1969683805"/>
      </p:ext>
    </p:extLst>
  </p:cSld>
  <p:clrMapOvr>
    <a:masterClrMapping/>
  </p:clrMapOvr>
  <mc:AlternateContent xmlns:mc="http://schemas.openxmlformats.org/markup-compatibility/2006" xmlns:p14="http://schemas.microsoft.com/office/powerpoint/2007/7/12/main">
    <mc:Choice Requires="p14">
      <p:transition spd="slow" p14:dur="1399">
        <p14:ripple/>
      </p:transition>
    </mc:Choice>
    <mc:Fallback xmlns="">
      <p:transition spd="slow">
        <p:fade/>
      </p:transition>
    </mc:Fallback>
  </mc:AlternateContent>
  <p:timing>
    <p:tnLst>
      <p:par>
        <p:cTn xmlns:p14="http://schemas.microsoft.com/office/powerpoint/2007/7/12/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randombar(horizontal)">
                                      <p:cBhvr>
                                        <p:cTn id="7" dur="1000"/>
                                        <p:tgtEl>
                                          <p:spTgt spid="7"/>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1250"/>
                                        <p:tgtEl>
                                          <p:spTgt spid="8"/>
                                        </p:tgtEl>
                                      </p:cBhvr>
                                    </p:animEffect>
                                    <p:anim calcmode="lin" valueType="num">
                                      <p:cBhvr>
                                        <p:cTn id="12" dur="1250" fill="hold"/>
                                        <p:tgtEl>
                                          <p:spTgt spid="8"/>
                                        </p:tgtEl>
                                        <p:attrNameLst>
                                          <p:attrName>ppt_x</p:attrName>
                                        </p:attrNameLst>
                                      </p:cBhvr>
                                      <p:tavLst>
                                        <p:tav tm="0">
                                          <p:val>
                                            <p:strVal val="#ppt_x"/>
                                          </p:val>
                                        </p:tav>
                                        <p:tav tm="100000">
                                          <p:val>
                                            <p:strVal val="#ppt_x"/>
                                          </p:val>
                                        </p:tav>
                                      </p:tavLst>
                                    </p:anim>
                                    <p:anim calcmode="lin" valueType="num">
                                      <p:cBhvr>
                                        <p:cTn id="13" dur="1250" fill="hold"/>
                                        <p:tgtEl>
                                          <p:spTgt spid="8"/>
                                        </p:tgtEl>
                                        <p:attrNameLst>
                                          <p:attrName>ppt_y</p:attrName>
                                        </p:attrNameLst>
                                      </p:cBhvr>
                                      <p:tavLst>
                                        <p:tav tm="0">
                                          <p:val>
                                            <p:strVal val="#ppt_y+.1"/>
                                          </p:val>
                                        </p:tav>
                                        <p:tav tm="100000">
                                          <p:val>
                                            <p:strVal val="#ppt_y"/>
                                          </p:val>
                                        </p:tav>
                                      </p:tavLst>
                                    </p:anim>
                                  </p:childTnLst>
                                </p:cTn>
                              </p:par>
                            </p:childTnLst>
                          </p:cTn>
                        </p:par>
                        <p:par>
                          <p:cTn id="14" fill="hold">
                            <p:stCondLst>
                              <p:cond delay="2250"/>
                            </p:stCondLst>
                            <p:childTnLst>
                              <p:par>
                                <p:cTn id="15" presetID="26" presetClass="entr" presetSubtype="0" fill="hold" grpId="0" nodeType="after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wipe(down)">
                                      <p:cBhvr>
                                        <p:cTn id="17" dur="653">
                                          <p:stCondLst>
                                            <p:cond delay="0"/>
                                          </p:stCondLst>
                                        </p:cTn>
                                        <p:tgtEl>
                                          <p:spTgt spid="9"/>
                                        </p:tgtEl>
                                      </p:cBhvr>
                                    </p:animEffect>
                                    <p:anim calcmode="lin" valueType="num">
                                      <p:cBhvr>
                                        <p:cTn id="18" dur="2050"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19" dur="747"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20" dur="747" tmFilter="0, 0; 0.125,0.2665; 0.25,0.4; 0.375,0.465; 0.5,0.5;  0.625,0.535; 0.75,0.6; 0.875,0.7335; 1,1">
                                          <p:stCondLst>
                                            <p:cond delay="747"/>
                                          </p:stCondLst>
                                        </p:cTn>
                                        <p:tgtEl>
                                          <p:spTgt spid="9"/>
                                        </p:tgtEl>
                                        <p:attrNameLst>
                                          <p:attrName>ppt_y</p:attrName>
                                        </p:attrNameLst>
                                      </p:cBhvr>
                                      <p:tavLst>
                                        <p:tav tm="0" fmla="#ppt_y-sin(pi*$)/9">
                                          <p:val>
                                            <p:fltVal val="0"/>
                                          </p:val>
                                        </p:tav>
                                        <p:tav tm="100000">
                                          <p:val>
                                            <p:fltVal val="1"/>
                                          </p:val>
                                        </p:tav>
                                      </p:tavLst>
                                    </p:anim>
                                    <p:anim calcmode="lin" valueType="num">
                                      <p:cBhvr>
                                        <p:cTn id="21" dur="374" tmFilter="0, 0; 0.125,0.2665; 0.25,0.4; 0.375,0.465; 0.5,0.5;  0.625,0.535; 0.75,0.6; 0.875,0.7335; 1,1">
                                          <p:stCondLst>
                                            <p:cond delay="1490"/>
                                          </p:stCondLst>
                                        </p:cTn>
                                        <p:tgtEl>
                                          <p:spTgt spid="9"/>
                                        </p:tgtEl>
                                        <p:attrNameLst>
                                          <p:attrName>ppt_y</p:attrName>
                                        </p:attrNameLst>
                                      </p:cBhvr>
                                      <p:tavLst>
                                        <p:tav tm="0" fmla="#ppt_y-sin(pi*$)/27">
                                          <p:val>
                                            <p:fltVal val="0"/>
                                          </p:val>
                                        </p:tav>
                                        <p:tav tm="100000">
                                          <p:val>
                                            <p:fltVal val="1"/>
                                          </p:val>
                                        </p:tav>
                                      </p:tavLst>
                                    </p:anim>
                                    <p:anim calcmode="lin" valueType="num">
                                      <p:cBhvr>
                                        <p:cTn id="22" dur="185" tmFilter="0, 0; 0.125,0.2665; 0.25,0.4; 0.375,0.465; 0.5,0.5;  0.625,0.535; 0.75,0.6; 0.875,0.7335; 1,1">
                                          <p:stCondLst>
                                            <p:cond delay="1863"/>
                                          </p:stCondLst>
                                        </p:cTn>
                                        <p:tgtEl>
                                          <p:spTgt spid="9"/>
                                        </p:tgtEl>
                                        <p:attrNameLst>
                                          <p:attrName>ppt_y</p:attrName>
                                        </p:attrNameLst>
                                      </p:cBhvr>
                                      <p:tavLst>
                                        <p:tav tm="0" fmla="#ppt_y-sin(pi*$)/81">
                                          <p:val>
                                            <p:fltVal val="0"/>
                                          </p:val>
                                        </p:tav>
                                        <p:tav tm="100000">
                                          <p:val>
                                            <p:fltVal val="1"/>
                                          </p:val>
                                        </p:tav>
                                      </p:tavLst>
                                    </p:anim>
                                    <p:animScale>
                                      <p:cBhvr>
                                        <p:cTn id="23" dur="29">
                                          <p:stCondLst>
                                            <p:cond delay="731"/>
                                          </p:stCondLst>
                                        </p:cTn>
                                        <p:tgtEl>
                                          <p:spTgt spid="9"/>
                                        </p:tgtEl>
                                      </p:cBhvr>
                                      <p:to x="100000" y="60000"/>
                                    </p:animScale>
                                    <p:animScale>
                                      <p:cBhvr>
                                        <p:cTn id="24" dur="187" decel="50000">
                                          <p:stCondLst>
                                            <p:cond delay="761"/>
                                          </p:stCondLst>
                                        </p:cTn>
                                        <p:tgtEl>
                                          <p:spTgt spid="9"/>
                                        </p:tgtEl>
                                      </p:cBhvr>
                                      <p:to x="100000" y="100000"/>
                                    </p:animScale>
                                    <p:animScale>
                                      <p:cBhvr>
                                        <p:cTn id="25" dur="29">
                                          <p:stCondLst>
                                            <p:cond delay="1476"/>
                                          </p:stCondLst>
                                        </p:cTn>
                                        <p:tgtEl>
                                          <p:spTgt spid="9"/>
                                        </p:tgtEl>
                                      </p:cBhvr>
                                      <p:to x="100000" y="80000"/>
                                    </p:animScale>
                                    <p:animScale>
                                      <p:cBhvr>
                                        <p:cTn id="26" dur="187" decel="50000">
                                          <p:stCondLst>
                                            <p:cond delay="1505"/>
                                          </p:stCondLst>
                                        </p:cTn>
                                        <p:tgtEl>
                                          <p:spTgt spid="9"/>
                                        </p:tgtEl>
                                      </p:cBhvr>
                                      <p:to x="100000" y="100000"/>
                                    </p:animScale>
                                    <p:animScale>
                                      <p:cBhvr>
                                        <p:cTn id="27" dur="29">
                                          <p:stCondLst>
                                            <p:cond delay="1847"/>
                                          </p:stCondLst>
                                        </p:cTn>
                                        <p:tgtEl>
                                          <p:spTgt spid="9"/>
                                        </p:tgtEl>
                                      </p:cBhvr>
                                      <p:to x="100000" y="90000"/>
                                    </p:animScale>
                                    <p:animScale>
                                      <p:cBhvr>
                                        <p:cTn id="28" dur="187" decel="50000">
                                          <p:stCondLst>
                                            <p:cond delay="1876"/>
                                          </p:stCondLst>
                                        </p:cTn>
                                        <p:tgtEl>
                                          <p:spTgt spid="9"/>
                                        </p:tgtEl>
                                      </p:cBhvr>
                                      <p:to x="100000" y="100000"/>
                                    </p:animScale>
                                    <p:animScale>
                                      <p:cBhvr>
                                        <p:cTn id="29" dur="29">
                                          <p:stCondLst>
                                            <p:cond delay="2034"/>
                                          </p:stCondLst>
                                        </p:cTn>
                                        <p:tgtEl>
                                          <p:spTgt spid="9"/>
                                        </p:tgtEl>
                                      </p:cBhvr>
                                      <p:to x="100000" y="95000"/>
                                    </p:animScale>
                                    <p:animScale>
                                      <p:cBhvr>
                                        <p:cTn id="30" dur="187" decel="50000">
                                          <p:stCondLst>
                                            <p:cond delay="2063"/>
                                          </p:stCondLst>
                                        </p:cTn>
                                        <p:tgtEl>
                                          <p:spTgt spid="9"/>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Verve">
      <a:dk1>
        <a:sysClr val="windowText" lastClr="000000"/>
      </a:dk1>
      <a:lt1>
        <a:sysClr val="window" lastClr="FFFFFF"/>
      </a:lt1>
      <a:dk2>
        <a:srgbClr xmlns:mc="http://schemas.openxmlformats.org/markup-compatibility/2006" xmlns:a14="http://schemas.microsoft.com/office/drawing/2007/7/7/main" val="666666" mc:Ignorable=""/>
      </a:dk2>
      <a:lt2>
        <a:srgbClr xmlns:mc="http://schemas.openxmlformats.org/markup-compatibility/2006" xmlns:a14="http://schemas.microsoft.com/office/drawing/2007/7/7/main" val="D2D2D2" mc:Ignorable=""/>
      </a:lt2>
      <a:accent1>
        <a:srgbClr xmlns:mc="http://schemas.openxmlformats.org/markup-compatibility/2006" xmlns:a14="http://schemas.microsoft.com/office/drawing/2007/7/7/main" val="FF388C" mc:Ignorable=""/>
      </a:accent1>
      <a:accent2>
        <a:srgbClr xmlns:mc="http://schemas.openxmlformats.org/markup-compatibility/2006" xmlns:a14="http://schemas.microsoft.com/office/drawing/2007/7/7/main" val="E40059" mc:Ignorable=""/>
      </a:accent2>
      <a:accent3>
        <a:srgbClr xmlns:mc="http://schemas.openxmlformats.org/markup-compatibility/2006" xmlns:a14="http://schemas.microsoft.com/office/drawing/2007/7/7/main" val="9C007F" mc:Ignorable=""/>
      </a:accent3>
      <a:accent4>
        <a:srgbClr xmlns:mc="http://schemas.openxmlformats.org/markup-compatibility/2006" xmlns:a14="http://schemas.microsoft.com/office/drawing/2007/7/7/main" val="68007F" mc:Ignorable=""/>
      </a:accent4>
      <a:accent5>
        <a:srgbClr xmlns:mc="http://schemas.openxmlformats.org/markup-compatibility/2006" xmlns:a14="http://schemas.microsoft.com/office/drawing/2007/7/7/main" val="005BD3" mc:Ignorable=""/>
      </a:accent5>
      <a:accent6>
        <a:srgbClr xmlns:mc="http://schemas.openxmlformats.org/markup-compatibility/2006" xmlns:a14="http://schemas.microsoft.com/office/drawing/2007/7/7/main" val="00349E" mc:Ignorable=""/>
      </a:accent6>
      <a:hlink>
        <a:srgbClr xmlns:mc="http://schemas.openxmlformats.org/markup-compatibility/2006" xmlns:a14="http://schemas.microsoft.com/office/drawing/2007/7/7/main" val="17BBFD" mc:Ignorable=""/>
      </a:hlink>
      <a:folHlink>
        <a:srgbClr xmlns:mc="http://schemas.openxmlformats.org/markup-compatibility/2006" xmlns:a14="http://schemas.microsoft.com/office/drawing/2007/7/7/main" val="FF79C2" mc:Ignorable=""/>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xmlns:mc="http://schemas.openxmlformats.org/markup-compatibility/2006" xmlns:a14="http://schemas.microsoft.com/office/drawing/2007/7/7/main" val="000000" mc:Ignorable="">
                <a:alpha val="40000"/>
              </a:srgbClr>
            </a:outerShdw>
          </a:effectLst>
        </a:effectStyle>
        <a:effectStyle>
          <a:effectLst>
            <a:outerShdw blurRad="50800" dist="20000" dir="5400000" rotWithShape="0">
              <a:srgbClr xmlns:mc="http://schemas.openxmlformats.org/markup-compatibility/2006" xmlns:a14="http://schemas.microsoft.com/office/drawing/2007/7/7/main" val="000000" mc:Ignorable="">
                <a:alpha val="42000"/>
              </a:srgbClr>
            </a:outerShdw>
          </a:effectLst>
        </a:effectStyle>
        <a:effectStyle>
          <a:effectLst>
            <a:outerShdw blurRad="50800" dist="20000" dir="5400000" rotWithShape="0">
              <a:srgbClr xmlns:mc="http://schemas.openxmlformats.org/markup-compatibility/2006" xmlns:a14="http://schemas.microsoft.com/office/drawing/2007/7/7/main" val="000000" mc:Ignorable="">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xmlns:mc="http://schemas.openxmlformats.org/markup-compatibility/2006" xmlns:a14="http://schemas.microsoft.com/office/drawing/2007/7/7/main" val="1F497D" mc:Ignorable=""/>
      </a:dk2>
      <a:lt2>
        <a:srgbClr xmlns:mc="http://schemas.openxmlformats.org/markup-compatibility/2006" xmlns:a14="http://schemas.microsoft.com/office/drawing/2007/7/7/main" val="EEECE1" mc:Ignorable=""/>
      </a:lt2>
      <a:accent1>
        <a:srgbClr xmlns:mc="http://schemas.openxmlformats.org/markup-compatibility/2006" xmlns:a14="http://schemas.microsoft.com/office/drawing/2007/7/7/main" val="4F81BD" mc:Ignorable=""/>
      </a:accent1>
      <a:accent2>
        <a:srgbClr xmlns:mc="http://schemas.openxmlformats.org/markup-compatibility/2006" xmlns:a14="http://schemas.microsoft.com/office/drawing/2007/7/7/main" val="C0504D" mc:Ignorable=""/>
      </a:accent2>
      <a:accent3>
        <a:srgbClr xmlns:mc="http://schemas.openxmlformats.org/markup-compatibility/2006" xmlns:a14="http://schemas.microsoft.com/office/drawing/2007/7/7/main" val="9BBB59" mc:Ignorable=""/>
      </a:accent3>
      <a:accent4>
        <a:srgbClr xmlns:mc="http://schemas.openxmlformats.org/markup-compatibility/2006" xmlns:a14="http://schemas.microsoft.com/office/drawing/2007/7/7/main" val="8064A2" mc:Ignorable=""/>
      </a:accent4>
      <a:accent5>
        <a:srgbClr xmlns:mc="http://schemas.openxmlformats.org/markup-compatibility/2006" xmlns:a14="http://schemas.microsoft.com/office/drawing/2007/7/7/main" val="4BACC6" mc:Ignorable=""/>
      </a:accent5>
      <a:accent6>
        <a:srgbClr xmlns:mc="http://schemas.openxmlformats.org/markup-compatibility/2006" xmlns:a14="http://schemas.microsoft.com/office/drawing/2007/7/7/main" val="F79646" mc:Ignorable=""/>
      </a:accent6>
      <a:hlink>
        <a:srgbClr xmlns:mc="http://schemas.openxmlformats.org/markup-compatibility/2006" xmlns:a14="http://schemas.microsoft.com/office/drawing/2007/7/7/main" val="0000FF" mc:Ignorable=""/>
      </a:hlink>
      <a:folHlink>
        <a:srgbClr xmlns:mc="http://schemas.openxmlformats.org/markup-compatibility/2006" xmlns:a14="http://schemas.microsoft.com/office/drawing/2007/7/7/main" val="800080" mc:Ignorabl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xmlns:mc="http://schemas.openxmlformats.org/markup-compatibility/2006" xmlns:a14="http://schemas.microsoft.com/office/drawing/2007/7/7/main" val="000000" mc:Ignorable="">
                <a:alpha val="38000"/>
              </a:srgbClr>
            </a:outerShdw>
          </a:effectLst>
        </a:effectStyle>
        <a:effectStyle>
          <a:effectLst>
            <a:outerShdw blurRad="40000" dist="23000" dir="5400000" rotWithShape="0">
              <a:srgbClr xmlns:mc="http://schemas.openxmlformats.org/markup-compatibility/2006" xmlns:a14="http://schemas.microsoft.com/office/drawing/2007/7/7/main" val="000000" mc:Ignorable="">
                <a:alpha val="35000"/>
              </a:srgbClr>
            </a:outerShdw>
          </a:effectLst>
        </a:effectStyle>
        <a:effectStyle>
          <a:effectLst>
            <a:outerShdw blurRad="40000" dist="23000" dir="5400000" rotWithShape="0">
              <a:srgbClr xmlns:mc="http://schemas.openxmlformats.org/markup-compatibility/2006" xmlns:a14="http://schemas.microsoft.com/office/drawing/2007/7/7/main" val="000000" mc:Ignorable="">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xmlns:mc="http://schemas.openxmlformats.org/markup-compatibility/2006" xmlns:a14="http://schemas.microsoft.com/office/drawing/2007/7/7/main" val="1F497D" mc:Ignorable=""/>
      </a:dk2>
      <a:lt2>
        <a:srgbClr xmlns:mc="http://schemas.openxmlformats.org/markup-compatibility/2006" xmlns:a14="http://schemas.microsoft.com/office/drawing/2007/7/7/main" val="EEECE1" mc:Ignorable=""/>
      </a:lt2>
      <a:accent1>
        <a:srgbClr xmlns:mc="http://schemas.openxmlformats.org/markup-compatibility/2006" xmlns:a14="http://schemas.microsoft.com/office/drawing/2007/7/7/main" val="4F81BD" mc:Ignorable=""/>
      </a:accent1>
      <a:accent2>
        <a:srgbClr xmlns:mc="http://schemas.openxmlformats.org/markup-compatibility/2006" xmlns:a14="http://schemas.microsoft.com/office/drawing/2007/7/7/main" val="C0504D" mc:Ignorable=""/>
      </a:accent2>
      <a:accent3>
        <a:srgbClr xmlns:mc="http://schemas.openxmlformats.org/markup-compatibility/2006" xmlns:a14="http://schemas.microsoft.com/office/drawing/2007/7/7/main" val="9BBB59" mc:Ignorable=""/>
      </a:accent3>
      <a:accent4>
        <a:srgbClr xmlns:mc="http://schemas.openxmlformats.org/markup-compatibility/2006" xmlns:a14="http://schemas.microsoft.com/office/drawing/2007/7/7/main" val="8064A2" mc:Ignorable=""/>
      </a:accent4>
      <a:accent5>
        <a:srgbClr xmlns:mc="http://schemas.openxmlformats.org/markup-compatibility/2006" xmlns:a14="http://schemas.microsoft.com/office/drawing/2007/7/7/main" val="4BACC6" mc:Ignorable=""/>
      </a:accent5>
      <a:accent6>
        <a:srgbClr xmlns:mc="http://schemas.openxmlformats.org/markup-compatibility/2006" xmlns:a14="http://schemas.microsoft.com/office/drawing/2007/7/7/main" val="F79646" mc:Ignorable=""/>
      </a:accent6>
      <a:hlink>
        <a:srgbClr xmlns:mc="http://schemas.openxmlformats.org/markup-compatibility/2006" xmlns:a14="http://schemas.microsoft.com/office/drawing/2007/7/7/main" val="0000FF" mc:Ignorable=""/>
      </a:hlink>
      <a:folHlink>
        <a:srgbClr xmlns:mc="http://schemas.openxmlformats.org/markup-compatibility/2006" xmlns:a14="http://schemas.microsoft.com/office/drawing/2007/7/7/main" val="800080" mc:Ignorabl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xmlns:mc="http://schemas.openxmlformats.org/markup-compatibility/2006" xmlns:a14="http://schemas.microsoft.com/office/drawing/2007/7/7/main" val="000000" mc:Ignorable="">
                <a:alpha val="38000"/>
              </a:srgbClr>
            </a:outerShdw>
          </a:effectLst>
        </a:effectStyle>
        <a:effectStyle>
          <a:effectLst>
            <a:outerShdw blurRad="40000" dist="23000" dir="5400000" rotWithShape="0">
              <a:srgbClr xmlns:mc="http://schemas.openxmlformats.org/markup-compatibility/2006" xmlns:a14="http://schemas.microsoft.com/office/drawing/2007/7/7/main" val="000000" mc:Ignorable="">
                <a:alpha val="35000"/>
              </a:srgbClr>
            </a:outerShdw>
          </a:effectLst>
        </a:effectStyle>
        <a:effectStyle>
          <a:effectLst>
            <a:outerShdw blurRad="40000" dist="23000" dir="5400000" rotWithShape="0">
              <a:srgbClr xmlns:mc="http://schemas.openxmlformats.org/markup-compatibility/2006" xmlns:a14="http://schemas.microsoft.com/office/drawing/2007/7/7/main" val="000000" mc:Ignorable="">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outs:outSpaceData xmlns:outs="http://schemas.microsoft.com/office/2009/outspace/metadata">
  <outs:relatedDates>
    <outs:relatedDate>
      <outs:type>3</outs:type>
      <outs:displayName>Last Modified</outs:displayName>
      <outs:dateTime>2008-05-21T17:48:54Z</outs:dateTime>
      <outs:isPinned>true</outs:isPinned>
    </outs:relatedDate>
    <outs:relatedDate>
      <outs:type>2</outs:type>
      <outs:displayName>Created</outs:displayName>
      <outs:dateTime>2008-05-17T11:05:14Z</outs:dateTime>
      <outs:isPinned>true</outs:isPinned>
    </outs:relatedDate>
    <outs:relatedDate>
      <outs:type>4</outs:type>
      <outs:displayName>Last Printed</outs:displayName>
      <outs:dateTime/>
      <outs:isPinned>true</outs:isPinned>
    </outs:relatedDate>
  </outs:relatedDates>
  <outs:relatedDocuments>
    <outs:relatedDocument>
      <outs:type>2</outs:type>
      <outs:displayName>Other documents in current folder</outs:displayName>
      <outs:uri/>
      <outs:isPinned>true</outs:isPinned>
    </outs:relatedDocument>
  </outs:relatedDocuments>
  <outs:relatedPeople>
    <outs:relatedPeopleItem>
      <outs:category>Author</outs:category>
      <outs:people>
        <outs:relatedPerson>
          <outs:displayName>Agha</outs:displayName>
          <outs:accountName/>
        </outs:relatedPerson>
      </outs:people>
      <outs:source>0</outs:source>
      <outs:isPinned>true</outs:isPinned>
    </outs:relatedPeopleItem>
    <outs:relatedPeopleItem>
      <outs:category>Last modified by</outs:category>
      <outs:people>
        <outs:relatedPerson>
          <outs:displayName>Agha</outs:displayName>
          <outs:accountName/>
        </outs:relatedPerson>
      </outs:people>
      <outs:source>0</outs:source>
      <outs:isPinned>true</outs:isPinned>
    </outs:relatedPeopleItem>
    <outs:relatedPeopleItem>
      <outs:category>Manager</outs:category>
      <outs:people/>
      <outs:source>0</outs:source>
      <outs:isPinned>false</outs:isPinned>
    </outs:relatedPeopleItem>
  </outs:relatedPeople>
  <propertyMetadataList xmlns="http://schemas.microsoft.com/office/2009/outspace/metadata">
    <propertyMetadata>
      <type>0</type>
      <propertyId>2228224</propertyId>
      <propertyName/>
      <isPinned>true</isPinned>
    </propertyMetadata>
    <propertyMetadata>
      <type>0</type>
      <propertyId>1114115</propertyId>
      <propertyName/>
      <isPinned>true</isPinned>
    </propertyMetadata>
    <propertyMetadata>
      <type>0</type>
      <propertyId>1114117</propertyId>
      <propertyName/>
      <isPinned>true</isPinned>
    </propertyMetadata>
    <propertyMetadata>
      <type>0</type>
      <propertyId>589825</propertyId>
      <propertyName/>
      <isPinned>false</isPinned>
    </propertyMetadata>
    <propertyMetadata>
      <type>0</type>
      <propertyId>1114116</propertyId>
      <propertyName/>
      <isPinned>false</isPinned>
    </propertyMetadata>
    <propertyMetadata>
      <type>0</type>
      <propertyId>14</propertyId>
      <propertyName/>
      <isPinned>true</isPinned>
    </propertyMetadata>
    <propertyMetadata>
      <type>0</type>
      <propertyId>8</propertyId>
      <propertyName/>
      <isPinned>true</isPinned>
    </propertyMetadata>
    <propertyMetadata>
      <type>0</type>
      <propertyId>6</propertyId>
      <propertyName/>
      <isPinned>false</isPinned>
    </propertyMetadata>
    <propertyMetadata>
      <type>0</type>
      <propertyId>1114118</propertyId>
      <propertyName/>
      <isPinned>false</isPinned>
    </propertyMetadata>
    <propertyMetadata>
      <type>0</type>
      <propertyId>1179649</propertyId>
      <propertyName/>
      <isPinned>false</isPinned>
    </propertyMetadata>
    <propertyMetadata>
      <type>0</type>
      <propertyId>655365</propertyId>
      <propertyName/>
      <isPinned>false</isPinned>
    </propertyMetadata>
    <propertyMetadata>
      <type>0</type>
      <propertyId>1</propertyId>
      <propertyName/>
      <isPinned>false</isPinned>
    </propertyMetadata>
    <propertyMetadata>
      <type>0</type>
      <propertyId>0</propertyId>
      <propertyName/>
      <isPinned>true</isPinned>
    </propertyMetadata>
    <propertyMetadata>
      <type>0</type>
      <propertyId>13</propertyId>
      <propertyName/>
      <isPinned>false</isPinned>
    </propertyMetadata>
    <propertyMetadata>
      <type>0</type>
      <propertyId>1179653</propertyId>
      <propertyName/>
      <isPinned>false</isPinned>
    </propertyMetadata>
    <propertyMetadata>
      <type>0</type>
      <propertyId>22</propertyId>
      <propertyName/>
      <isPinned>false</isPinned>
    </propertyMetadata>
  </propertyMetadataList>
  <outs:corruptMetadataWasLost/>
</outs:outSpaceData>
</file>

<file path=customXml/itemProps1.xml><?xml version="1.0" encoding="utf-8"?>
<ds:datastoreItem xmlns:ds="http://schemas.openxmlformats.org/officeDocument/2006/customXml" ds:itemID="{309B8461-B3A7-4831-915D-88BC29277483}">
  <ds:schemaRefs>
    <ds:schemaRef ds:uri="http://schemas.microsoft.com/office/2009/outspace/metadata"/>
  </ds:schemaRefs>
</ds:datastoreItem>
</file>

<file path=docProps/app.xml><?xml version="1.0" encoding="utf-8"?>
<Properties xmlns="http://schemas.openxmlformats.org/officeDocument/2006/extended-properties" xmlns:vt="http://schemas.openxmlformats.org/officeDocument/2006/docPropsVTypes">
  <Template>Oriel</Template>
  <TotalTime>727</TotalTime>
  <Words>1277</Words>
  <Application>Microsoft Office PowerPoint</Application>
  <PresentationFormat>On-screen Show (4:3)</PresentationFormat>
  <Paragraphs>65</Paragraphs>
  <Slides>13</Slides>
  <Notes>13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Oriel</vt:lpstr>
      <vt:lpstr>السلام عليك ايتها الصديقة الشهيدة</vt:lpstr>
      <vt:lpstr>اعتراف ابوبكر به هجوم به خانه فاطمه از منابع اهل سنت با سند معتبر</vt:lpstr>
      <vt:lpstr>ديدگاه اميرمؤمنان عليه السلام در باره ابوبكر و عمر، از زبان عمر</vt:lpstr>
      <vt:lpstr>ديدگاه اميرمؤمنان در باره ابوبكر و عمر، از زبان عمر</vt:lpstr>
      <vt:lpstr>وقايع شهادت حضرت زهرا از منابع اهل سنت</vt:lpstr>
      <vt:lpstr>وقايع شهادت حضرت زهرا از منابع اهل سنت</vt:lpstr>
      <vt:lpstr>خشم حضرت زهرا از ابوبكر در معتبرترين كتاب‌هاي اهل سنت</vt:lpstr>
      <vt:lpstr>خشم حضرت زهرا از ابوبكر در معتبرترين كتاب‌هاي اهل سنت</vt:lpstr>
      <vt:lpstr>دليل دفن شبانه حضرت زهرا از معتبرترين كتاب‌هاي اهل سنت</vt:lpstr>
      <vt:lpstr>شهادت حضرت محسن و جسارت عمر به فاطمه از كتاب‌هاي اهل سنت</vt:lpstr>
      <vt:lpstr>وقايع شهادت حضرت زهرا  از زبان عمر در نامه‌اي از عمر به معاويه</vt:lpstr>
      <vt:lpstr>وقايع شهادت حضرت زهرا  از زبان عمر در نامه‌اي از عمر به معاويه</vt:lpstr>
      <vt:lpstr>وقايع شهادت حضرت زهرا  از زبان عمر در نامه‌اي از او به معاويه</vt:lpstr>
    </vt:vector>
  </TitlesOfParts>
  <Company>Yazdani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السلام عليك ايتها الصديقة الشهيدة</dc:title>
  <dc:creator>Agha</dc:creator>
  <cp:lastModifiedBy>Agha</cp:lastModifiedBy>
  <cp:revision>240</cp:revision>
  <dcterms:created xsi:type="dcterms:W3CDTF">2008-05-17T11:05:14Z</dcterms:created>
  <dcterms:modified xsi:type="dcterms:W3CDTF">2008-05-21T19:14:57Z</dcterms:modified>
</cp:coreProperties>
</file>