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8" r:id="rId2"/>
    <p:sldId id="256" r:id="rId3"/>
    <p:sldId id="259" r:id="rId4"/>
    <p:sldId id="260" r:id="rId5"/>
    <p:sldId id="261" r:id="rId6"/>
    <p:sldId id="263" r:id="rId7"/>
    <p:sldId id="267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a-IR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بررسی در سال 1979 </a:t>
            </a:r>
            <a:endParaRPr lang="fa-IR" dirty="0"/>
          </a:p>
        </c:rich>
      </c:tx>
      <c:layout>
        <c:manualLayout>
          <c:xMode val="edge"/>
          <c:yMode val="edge"/>
          <c:x val="6.2780489104694179E-2"/>
          <c:y val="0.94304567076715784"/>
        </c:manualLayout>
      </c:layout>
      <c:overlay val="1"/>
      <c:spPr>
        <a:solidFill>
          <a:schemeClr val="dk1"/>
        </a:solidFill>
        <a:ln w="15875" cap="flat" cmpd="sng" algn="ctr">
          <a:solidFill>
            <a:schemeClr val="dk1">
              <a:shade val="50000"/>
            </a:schemeClr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6864402899214336"/>
          <c:y val="0.12744911826089708"/>
          <c:w val="0.48886256657038057"/>
          <c:h val="0.865237560476936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بررسی بین سال 1979 تا 1989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1-90AD-476C-9579-119E18CE00A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3-90AD-476C-9579-119E18CE00A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85000"/>
                      <a:satMod val="130000"/>
                    </a:schemeClr>
                  </a:gs>
                  <a:gs pos="34000">
                    <a:schemeClr val="accent3">
                      <a:shade val="87000"/>
                      <a:satMod val="125000"/>
                    </a:schemeClr>
                  </a:gs>
                  <a:gs pos="70000">
                    <a:schemeClr val="accent3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5-90AD-476C-9579-119E18CE00A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>
              <c:ext xmlns:c16="http://schemas.microsoft.com/office/drawing/2014/chart" uri="{C3380CC4-5D6E-409C-BE32-E72D297353CC}">
                <c16:uniqueId val="{00000007-90AD-476C-9579-119E18CE00A0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 rtl="1"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4BA0F0E-330B-4535-BB02-CC06A824AD14}" type="VALUE">
                      <a:rPr lang="fa-IR" sz="2400" b="1" baseline="0" smtClean="0"/>
                      <a:pPr rtl="1">
                        <a:defRPr sz="18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 rtl="1"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74483267716535"/>
                      <c:h val="0.127510456641346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AD-476C-9579-119E18CE00A0}"/>
                </c:ext>
              </c:extLst>
            </c:dLbl>
            <c:dLbl>
              <c:idx val="1"/>
              <c:layout>
                <c:manualLayout>
                  <c:x val="0.10208510473383917"/>
                  <c:y val="0.205317809102141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a-IR" sz="2400" b="1" dirty="0" smtClean="0"/>
                      <a:t> </a:t>
                    </a:r>
                    <a:fld id="{E72F9D5B-2268-4A1C-90DD-C0806D6CD8BF}" type="VALUE">
                      <a:rPr lang="fa-IR" sz="2400" b="1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fa-IR" sz="2400" b="1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40109857528988"/>
                      <c:h val="0.148001483279136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AD-476C-9579-119E18CE00A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777695988222304"/>
                      <c:h val="0.237870198899116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0AD-476C-9579-119E18CE00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بدون هدف</c:v>
                </c:pt>
                <c:pt idx="1">
                  <c:v>هدف های مشخص وغیر مکتوب</c:v>
                </c:pt>
                <c:pt idx="2">
                  <c:v>هدف های مشخص و مکتوب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0.84</c:v>
                </c:pt>
                <c:pt idx="1">
                  <c:v>0.13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0AD-476C-9579-119E18CE00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2400" b="1" i="0" u="none" strike="noStrike" kern="1200" cap="none" spc="0" baseline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2400" b="1" i="0" u="none" strike="noStrike" kern="1200" cap="none" spc="0" baseline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rtl="0">
              <a:defRPr sz="2400" b="1" i="0" u="none" strike="noStrike" kern="1200" cap="none" spc="0" baseline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1.6666666666666666E-2"/>
          <c:y val="0.1486397384039671"/>
          <c:w val="0.57701807516975356"/>
          <c:h val="0.494080661585087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0.6865</cdr:x>
      <cdr:y>0.20623</cdr:y>
    </cdr:from>
    <cdr:to>
      <cdr:x>0.72709</cdr:x>
      <cdr:y>0.3593</cdr:y>
    </cdr:to>
    <cdr:sp macro="" textlink="">
      <cdr:nvSpPr>
        <cdr:cNvPr id="2" name="TextBox 1"/>
        <cdr:cNvSpPr txBox="1"/>
      </cdr:nvSpPr>
      <cdr:spPr>
        <a:xfrm xmlns:a="http://schemas.openxmlformats.org/drawingml/2006/main" rot="21245621">
          <a:off x="7316855" y="1286926"/>
          <a:ext cx="432620" cy="955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3%</a:t>
          </a:r>
          <a:endParaRPr lang="en-US" sz="18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3468-2CEE-4648-A29B-3D41FC9DBC7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E6EB-E0E7-48AC-8555-854E1391C15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52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3468-2CEE-4648-A29B-3D41FC9DBC7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E6EB-E0E7-48AC-8555-854E1391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3468-2CEE-4648-A29B-3D41FC9DBC7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E6EB-E0E7-48AC-8555-854E1391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3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3468-2CEE-4648-A29B-3D41FC9DBC7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E6EB-E0E7-48AC-8555-854E1391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9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3468-2CEE-4648-A29B-3D41FC9DBC7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E6EB-E0E7-48AC-8555-854E1391C15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80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3468-2CEE-4648-A29B-3D41FC9DBC7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E6EB-E0E7-48AC-8555-854E1391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8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3468-2CEE-4648-A29B-3D41FC9DBC7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E6EB-E0E7-48AC-8555-854E1391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06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3468-2CEE-4648-A29B-3D41FC9DBC7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E6EB-E0E7-48AC-8555-854E1391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5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3468-2CEE-4648-A29B-3D41FC9DBC7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E6EB-E0E7-48AC-8555-854E1391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8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6A93468-2CEE-4648-A29B-3D41FC9DBC7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5DE6EB-E0E7-48AC-8555-854E1391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1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3468-2CEE-4648-A29B-3D41FC9DBC7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E6EB-E0E7-48AC-8555-854E1391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1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6A93468-2CEE-4648-A29B-3D41FC9DBC7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35DE6EB-E0E7-48AC-8555-854E1391C15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75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hetor.com/wp-content/uploads/2017/02/418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68" y="599768"/>
            <a:ext cx="11658401" cy="5624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7"/>
          <p:cNvSpPr txBox="1">
            <a:spLocks/>
          </p:cNvSpPr>
          <p:nvPr/>
        </p:nvSpPr>
        <p:spPr>
          <a:xfrm>
            <a:off x="1319371" y="1237905"/>
            <a:ext cx="10292575" cy="12416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dirty="0" smtClean="0">
                <a:cs typeface="B Farnaz" panose="00000400000000000000" pitchFamily="2" charset="-78"/>
              </a:rPr>
              <a:t>آیا شما در </a:t>
            </a:r>
            <a:r>
              <a:rPr lang="fa-IR" dirty="0" smtClean="0">
                <a:cs typeface="B Farnaz" panose="00000400000000000000" pitchFamily="2" charset="-78"/>
              </a:rPr>
              <a:t>زندگی</a:t>
            </a:r>
          </a:p>
          <a:p>
            <a:pPr algn="r"/>
            <a:r>
              <a:rPr lang="fa-IR" dirty="0" smtClean="0">
                <a:cs typeface="B Farnaz" panose="00000400000000000000" pitchFamily="2" charset="-78"/>
              </a:rPr>
              <a:t> </a:t>
            </a:r>
            <a:r>
              <a:rPr lang="fa-IR" dirty="0" smtClean="0">
                <a:cs typeface="B Farnaz" panose="00000400000000000000" pitchFamily="2" charset="-78"/>
              </a:rPr>
              <a:t>هدف خاصی دنبال می کنید؟</a:t>
            </a:r>
            <a:endParaRPr lang="en-US" dirty="0">
              <a:cs typeface="B Farnaz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7897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06.deviantart.net/6826/i/2010/327/2/4/orkide_by_tengman-d33fnr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8087">
            <a:off x="6460945" y="1136271"/>
            <a:ext cx="7075827" cy="533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199" y="2538053"/>
            <a:ext cx="6164827" cy="5021263"/>
          </a:xfrm>
        </p:spPr>
        <p:txBody>
          <a:bodyPr>
            <a:normAutofit fontScale="90000"/>
          </a:bodyPr>
          <a:lstStyle/>
          <a:p>
            <a:pPr algn="r" rtl="1">
              <a:lnSpc>
                <a:spcPct val="150000"/>
              </a:lnSpc>
            </a:pPr>
            <a:r>
              <a:rPr lang="fa-IR" sz="4400" dirty="0" smtClean="0">
                <a:cs typeface="B Homa" panose="00000400000000000000" pitchFamily="2" charset="-78"/>
              </a:rPr>
              <a:t/>
            </a:r>
            <a:br>
              <a:rPr lang="fa-IR" sz="4400" dirty="0" smtClean="0">
                <a:cs typeface="B Homa" panose="00000400000000000000" pitchFamily="2" charset="-78"/>
              </a:rPr>
            </a:br>
            <a:r>
              <a:rPr lang="fa-IR" sz="4400" dirty="0">
                <a:cs typeface="B Homa" panose="00000400000000000000" pitchFamily="2" charset="-78"/>
              </a:rPr>
              <a:t/>
            </a:r>
            <a:br>
              <a:rPr lang="fa-IR" sz="4400" dirty="0">
                <a:cs typeface="B Homa" panose="00000400000000000000" pitchFamily="2" charset="-78"/>
              </a:rPr>
            </a:br>
            <a:r>
              <a:rPr lang="fa-IR" sz="4400" dirty="0" smtClean="0">
                <a:solidFill>
                  <a:schemeClr val="tx1"/>
                </a:solidFill>
                <a:cs typeface="B Homa" panose="00000400000000000000" pitchFamily="2" charset="-78"/>
              </a:rPr>
              <a:t/>
            </a:r>
            <a:br>
              <a:rPr lang="fa-IR" sz="4400" dirty="0" smtClean="0">
                <a:solidFill>
                  <a:schemeClr val="tx1"/>
                </a:solidFill>
                <a:cs typeface="B Homa" panose="00000400000000000000" pitchFamily="2" charset="-78"/>
              </a:rPr>
            </a:br>
            <a:r>
              <a:rPr lang="fa-IR" sz="4400" dirty="0" smtClean="0">
                <a:solidFill>
                  <a:schemeClr val="tx1"/>
                </a:solidFill>
                <a:cs typeface="B Homa" panose="00000400000000000000" pitchFamily="2" charset="-78"/>
              </a:rPr>
              <a:t>اگر برای خودتان هدف تعیین نکنید مطمئن باشید دیگران برای شما هدف گذاری خواهند کرد و شما را در راستای خواسته خود به حرکت در خواهند </a:t>
            </a:r>
            <a:r>
              <a:rPr lang="fa-IR" sz="4400" dirty="0" smtClean="0">
                <a:solidFill>
                  <a:schemeClr val="tx1"/>
                </a:solidFill>
                <a:cs typeface="B Homa" panose="00000400000000000000" pitchFamily="2" charset="-78"/>
              </a:rPr>
              <a:t>آ</a:t>
            </a:r>
            <a:r>
              <a:rPr lang="fa-IR" sz="4400" dirty="0" smtClean="0">
                <a:solidFill>
                  <a:schemeClr val="tx1"/>
                </a:solidFill>
                <a:cs typeface="B Homa" panose="00000400000000000000" pitchFamily="2" charset="-78"/>
              </a:rPr>
              <a:t>ورد.</a:t>
            </a:r>
            <a:r>
              <a:rPr lang="fa-IR" sz="4400" dirty="0" smtClean="0">
                <a:cs typeface="B Homa" panose="00000400000000000000" pitchFamily="2" charset="-78"/>
              </a:rPr>
              <a:t/>
            </a:r>
            <a:br>
              <a:rPr lang="fa-IR" sz="4400" dirty="0" smtClean="0">
                <a:cs typeface="B Homa" panose="00000400000000000000" pitchFamily="2" charset="-78"/>
              </a:rPr>
            </a:br>
            <a:r>
              <a:rPr lang="fa-IR" sz="4400" dirty="0" smtClean="0">
                <a:cs typeface="B Homa" panose="00000400000000000000" pitchFamily="2" charset="-78"/>
              </a:rPr>
              <a:t/>
            </a:r>
            <a:br>
              <a:rPr lang="fa-IR" sz="4400" dirty="0" smtClean="0">
                <a:cs typeface="B Homa" panose="00000400000000000000" pitchFamily="2" charset="-78"/>
              </a:rPr>
            </a:br>
            <a:endParaRPr lang="en-US" sz="4400" dirty="0"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438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26" y="208528"/>
            <a:ext cx="10366039" cy="611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1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fhub.com/wp-content/uploads/2015/01/financial-goal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489" y="-10592"/>
            <a:ext cx="12437806" cy="686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fhub.com/wp-content/uploads/2015/01/financial-goa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465" y="-10592"/>
            <a:ext cx="7320941" cy="686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00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52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148138" y="166688"/>
            <a:ext cx="8043862" cy="3142569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>
                <a:solidFill>
                  <a:schemeClr val="tx1"/>
                </a:solidFill>
                <a:cs typeface="B Farnaz" panose="00000400000000000000" pitchFamily="2" charset="-78"/>
              </a:rPr>
              <a:t>انسان های  موفق به شدت هدفگرا هستند</a:t>
            </a:r>
            <a:r>
              <a:rPr lang="fa-IR" sz="3600" dirty="0" smtClean="0">
                <a:solidFill>
                  <a:schemeClr val="tx1"/>
                </a:solidFill>
                <a:cs typeface="B Farnaz" panose="00000400000000000000" pitchFamily="2" charset="-78"/>
              </a:rPr>
              <a:t>.</a:t>
            </a:r>
            <a:r>
              <a:rPr lang="en-US" sz="3600" dirty="0" smtClean="0">
                <a:solidFill>
                  <a:schemeClr val="tx1"/>
                </a:solidFill>
                <a:cs typeface="B Farnaz" panose="00000400000000000000" pitchFamily="2" charset="-78"/>
              </a:rPr>
              <a:t/>
            </a:r>
            <a:br>
              <a:rPr lang="en-US" sz="3600" dirty="0" smtClean="0">
                <a:solidFill>
                  <a:schemeClr val="tx1"/>
                </a:solidFill>
                <a:cs typeface="B Farnaz" panose="00000400000000000000" pitchFamily="2" charset="-78"/>
              </a:rPr>
            </a:br>
            <a:r>
              <a:rPr lang="fa-IR" sz="3600" dirty="0" smtClean="0">
                <a:solidFill>
                  <a:schemeClr val="tx1"/>
                </a:solidFill>
                <a:cs typeface="B Farnaz" panose="00000400000000000000" pitchFamily="2" charset="-78"/>
              </a:rPr>
              <a:t>می </a:t>
            </a:r>
            <a:r>
              <a:rPr lang="fa-IR" sz="3600" dirty="0">
                <a:solidFill>
                  <a:schemeClr val="tx1"/>
                </a:solidFill>
                <a:cs typeface="B Farnaz" panose="00000400000000000000" pitchFamily="2" charset="-78"/>
              </a:rPr>
              <a:t>دانند، چه می خواهند </a:t>
            </a:r>
            <a:r>
              <a:rPr lang="en-US" sz="3600" dirty="0" smtClean="0">
                <a:solidFill>
                  <a:schemeClr val="tx1"/>
                </a:solidFill>
                <a:cs typeface="B Farnaz" panose="00000400000000000000" pitchFamily="2" charset="-78"/>
              </a:rPr>
              <a:t/>
            </a:r>
            <a:br>
              <a:rPr lang="en-US" sz="3600" dirty="0" smtClean="0">
                <a:solidFill>
                  <a:schemeClr val="tx1"/>
                </a:solidFill>
                <a:cs typeface="B Farnaz" panose="00000400000000000000" pitchFamily="2" charset="-78"/>
              </a:rPr>
            </a:br>
            <a:r>
              <a:rPr lang="fa-IR" sz="3600" dirty="0" smtClean="0">
                <a:solidFill>
                  <a:schemeClr val="tx1"/>
                </a:solidFill>
                <a:cs typeface="B Farnaz" panose="00000400000000000000" pitchFamily="2" charset="-78"/>
              </a:rPr>
              <a:t> </a:t>
            </a:r>
            <a:r>
              <a:rPr lang="fa-IR" sz="3600" dirty="0">
                <a:solidFill>
                  <a:schemeClr val="tx1"/>
                </a:solidFill>
                <a:cs typeface="B Farnaz" panose="00000400000000000000" pitchFamily="2" charset="-78"/>
              </a:rPr>
              <a:t>با تمام وجود در هر روز زندگی برای دستیابی به خواسته شان تلاش می کنند.</a:t>
            </a:r>
            <a:endParaRPr lang="en-US" sz="3600" dirty="0">
              <a:solidFill>
                <a:schemeClr val="tx1"/>
              </a:solidFill>
              <a:cs typeface="B Farnaz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2752"/>
            <a:ext cx="4959734" cy="422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614219" y="1479243"/>
            <a:ext cx="6154994" cy="9906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3200" dirty="0" smtClean="0">
                <a:solidFill>
                  <a:schemeClr val="tx1"/>
                </a:solidFill>
                <a:cs typeface="B Farnaz" panose="00000400000000000000" pitchFamily="2" charset="-78"/>
              </a:rPr>
              <a:t>مارک کورماک در کتاب </a:t>
            </a:r>
            <a:br>
              <a:rPr lang="fa-IR" sz="3200" dirty="0" smtClean="0">
                <a:solidFill>
                  <a:schemeClr val="tx1"/>
                </a:solidFill>
                <a:cs typeface="B Farnaz" panose="00000400000000000000" pitchFamily="2" charset="-78"/>
              </a:rPr>
            </a:br>
            <a:r>
              <a:rPr lang="en-US" sz="3200" dirty="0" smtClean="0">
                <a:solidFill>
                  <a:schemeClr val="tx1"/>
                </a:solidFill>
                <a:cs typeface="B Farnaz" panose="00000400000000000000" pitchFamily="2" charset="-78"/>
              </a:rPr>
              <a:t>      </a:t>
            </a:r>
            <a:r>
              <a:rPr lang="fa-IR" sz="3200" dirty="0" smtClean="0">
                <a:solidFill>
                  <a:schemeClr val="tx1"/>
                </a:solidFill>
                <a:cs typeface="B Farnaz" panose="00000400000000000000" pitchFamily="2" charset="-78"/>
              </a:rPr>
              <a:t/>
            </a:r>
            <a:br>
              <a:rPr lang="fa-IR" sz="3200" dirty="0" smtClean="0">
                <a:solidFill>
                  <a:schemeClr val="tx1"/>
                </a:solidFill>
                <a:cs typeface="B Farnaz" panose="00000400000000000000" pitchFamily="2" charset="-78"/>
              </a:rPr>
            </a:br>
            <a:r>
              <a:rPr lang="en-US" sz="3200" dirty="0" smtClean="0">
                <a:solidFill>
                  <a:schemeClr val="tx1"/>
                </a:solidFill>
                <a:cs typeface="B Farnaz" panose="00000400000000000000" pitchFamily="2" charset="-78"/>
              </a:rPr>
              <a:t>  </a:t>
            </a:r>
            <a:r>
              <a:rPr lang="fa-IR" sz="3200" dirty="0" smtClean="0">
                <a:solidFill>
                  <a:schemeClr val="tx1"/>
                </a:solidFill>
                <a:cs typeface="B Farnaz" panose="00000400000000000000" pitchFamily="2" charset="-78"/>
              </a:rPr>
              <a:t>آنچه </a:t>
            </a:r>
            <a:r>
              <a:rPr lang="fa-IR" sz="3200" dirty="0">
                <a:solidFill>
                  <a:schemeClr val="tx1"/>
                </a:solidFill>
                <a:cs typeface="B Farnaz" panose="00000400000000000000" pitchFamily="2" charset="-78"/>
              </a:rPr>
              <a:t>در دانشگاه هاروارد به شما </a:t>
            </a:r>
            <a:r>
              <a:rPr lang="fa-IR" sz="3200" dirty="0" smtClean="0">
                <a:solidFill>
                  <a:schemeClr val="tx1"/>
                </a:solidFill>
                <a:cs typeface="B Farnaz" panose="00000400000000000000" pitchFamily="2" charset="-78"/>
              </a:rPr>
              <a:t>نمی آموزند</a:t>
            </a:r>
            <a:r>
              <a:rPr lang="fa-IR" sz="3200" dirty="0" smtClean="0">
                <a:solidFill>
                  <a:schemeClr val="tx1"/>
                </a:solidFill>
                <a:cs typeface="B Farnaz" panose="00000400000000000000" pitchFamily="2" charset="-78"/>
              </a:rPr>
              <a:t>»</a:t>
            </a:r>
            <a:endParaRPr lang="en-US" sz="3200" dirty="0">
              <a:solidFill>
                <a:schemeClr val="tx1"/>
              </a:solidFill>
              <a:cs typeface="B Farnaz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074" t="664" r="16628" b="169"/>
          <a:stretch/>
        </p:blipFill>
        <p:spPr>
          <a:xfrm>
            <a:off x="1002889" y="943895"/>
            <a:ext cx="4070555" cy="45130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5542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903466871"/>
              </p:ext>
            </p:extLst>
          </p:nvPr>
        </p:nvGraphicFramePr>
        <p:xfrm>
          <a:off x="0" y="0"/>
          <a:ext cx="12192000" cy="6318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777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-68827"/>
            <a:ext cx="10515600" cy="6754761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Farnaz" panose="00000400000000000000" pitchFamily="2" charset="-78"/>
              </a:rPr>
              <a:t>نتیجه</a:t>
            </a:r>
            <a:r>
              <a:rPr lang="en-US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Farnaz" panose="00000400000000000000" pitchFamily="2" charset="-78"/>
              </a:rPr>
              <a:t>:</a:t>
            </a:r>
            <a:r>
              <a:rPr lang="fa-IR" dirty="0" smtClean="0">
                <a:solidFill>
                  <a:schemeClr val="tx1"/>
                </a:solidFill>
                <a:cs typeface="B Farnaz" panose="00000400000000000000" pitchFamily="2" charset="-78"/>
              </a:rPr>
              <a:t/>
            </a:r>
            <a:br>
              <a:rPr lang="fa-IR" dirty="0" smtClean="0">
                <a:solidFill>
                  <a:schemeClr val="tx1"/>
                </a:solidFill>
                <a:cs typeface="B Farnaz" panose="00000400000000000000" pitchFamily="2" charset="-78"/>
              </a:rPr>
            </a:br>
            <a:r>
              <a:rPr lang="en-US" dirty="0" smtClean="0">
                <a:solidFill>
                  <a:schemeClr val="tx1"/>
                </a:solidFill>
                <a:cs typeface="B Farnaz" panose="00000400000000000000" pitchFamily="2" charset="-78"/>
              </a:rPr>
              <a:t/>
            </a:r>
            <a:br>
              <a:rPr lang="en-US" dirty="0" smtClean="0">
                <a:solidFill>
                  <a:schemeClr val="tx1"/>
                </a:solidFill>
                <a:cs typeface="B Farnaz" panose="00000400000000000000" pitchFamily="2" charset="-78"/>
              </a:rPr>
            </a:br>
            <a:r>
              <a:rPr lang="fa-IR" dirty="0" smtClean="0">
                <a:solidFill>
                  <a:schemeClr val="tx1"/>
                </a:solidFill>
                <a:cs typeface="B Farnaz" panose="00000400000000000000" pitchFamily="2" charset="-78"/>
              </a:rPr>
              <a:t>13%هدف </a:t>
            </a:r>
            <a:r>
              <a:rPr lang="fa-IR" dirty="0" smtClean="0">
                <a:solidFill>
                  <a:schemeClr val="tx1"/>
                </a:solidFill>
                <a:cs typeface="B Farnaz" panose="00000400000000000000" pitchFamily="2" charset="-78"/>
              </a:rPr>
              <a:t>غیر مکتوب              </a:t>
            </a:r>
            <a:r>
              <a:rPr lang="en-US" dirty="0" smtClean="0">
                <a:solidFill>
                  <a:schemeClr val="tx1"/>
                </a:solidFill>
                <a:cs typeface="B Farnaz" panose="00000400000000000000" pitchFamily="2" charset="-78"/>
              </a:rPr>
              <a:t>      </a:t>
            </a:r>
            <a:r>
              <a:rPr lang="fa-IR" dirty="0" smtClean="0">
                <a:solidFill>
                  <a:schemeClr val="tx1"/>
                </a:solidFill>
                <a:cs typeface="B Farnaz" panose="00000400000000000000" pitchFamily="2" charset="-78"/>
              </a:rPr>
              <a:t>  2 برابر موفق تر</a:t>
            </a:r>
            <a:br>
              <a:rPr lang="fa-IR" dirty="0" smtClean="0">
                <a:solidFill>
                  <a:schemeClr val="tx1"/>
                </a:solidFill>
                <a:cs typeface="B Farnaz" panose="00000400000000000000" pitchFamily="2" charset="-78"/>
              </a:rPr>
            </a:br>
            <a:r>
              <a:rPr lang="fa-IR" dirty="0" smtClean="0">
                <a:solidFill>
                  <a:schemeClr val="tx1"/>
                </a:solidFill>
                <a:cs typeface="B Farnaz" panose="00000400000000000000" pitchFamily="2" charset="-78"/>
              </a:rPr>
              <a:t/>
            </a:r>
            <a:br>
              <a:rPr lang="fa-IR" dirty="0" smtClean="0">
                <a:solidFill>
                  <a:schemeClr val="tx1"/>
                </a:solidFill>
                <a:cs typeface="B Farnaz" panose="00000400000000000000" pitchFamily="2" charset="-78"/>
              </a:rPr>
            </a:br>
            <a:r>
              <a:rPr lang="fa-IR" dirty="0" smtClean="0">
                <a:solidFill>
                  <a:schemeClr val="tx1"/>
                </a:solidFill>
                <a:cs typeface="B Farnaz" panose="00000400000000000000" pitchFamily="2" charset="-78"/>
              </a:rPr>
              <a:t/>
            </a:r>
            <a:br>
              <a:rPr lang="fa-IR" dirty="0" smtClean="0">
                <a:solidFill>
                  <a:schemeClr val="tx1"/>
                </a:solidFill>
                <a:cs typeface="B Farnaz" panose="00000400000000000000" pitchFamily="2" charset="-78"/>
              </a:rPr>
            </a:br>
            <a:r>
              <a:rPr lang="fa-IR" dirty="0" smtClean="0">
                <a:solidFill>
                  <a:schemeClr val="tx1"/>
                </a:solidFill>
                <a:cs typeface="B Farnaz" panose="00000400000000000000" pitchFamily="2" charset="-78"/>
              </a:rPr>
              <a:t/>
            </a:r>
            <a:br>
              <a:rPr lang="fa-IR" dirty="0" smtClean="0">
                <a:solidFill>
                  <a:schemeClr val="tx1"/>
                </a:solidFill>
                <a:cs typeface="B Farnaz" panose="00000400000000000000" pitchFamily="2" charset="-78"/>
              </a:rPr>
            </a:br>
            <a:r>
              <a:rPr lang="fa-IR" dirty="0" smtClean="0">
                <a:solidFill>
                  <a:schemeClr val="tx1"/>
                </a:solidFill>
                <a:cs typeface="B Farnaz" panose="00000400000000000000" pitchFamily="2" charset="-78"/>
              </a:rPr>
              <a:t>3% هدفمند و مکتوب                  </a:t>
            </a:r>
            <a:r>
              <a:rPr lang="en-US" dirty="0" smtClean="0">
                <a:solidFill>
                  <a:schemeClr val="tx1"/>
                </a:solidFill>
                <a:cs typeface="B Farnaz" panose="00000400000000000000" pitchFamily="2" charset="-78"/>
              </a:rPr>
              <a:t>     </a:t>
            </a:r>
            <a:r>
              <a:rPr lang="fa-IR" dirty="0" smtClean="0">
                <a:solidFill>
                  <a:schemeClr val="tx1"/>
                </a:solidFill>
                <a:cs typeface="B Farnaz" panose="00000400000000000000" pitchFamily="2" charset="-78"/>
              </a:rPr>
              <a:t>10 برابر موفق تر </a:t>
            </a:r>
            <a:r>
              <a:rPr lang="fa-IR" dirty="0">
                <a:solidFill>
                  <a:schemeClr val="tx1"/>
                </a:solidFill>
                <a:cs typeface="B Farnaz" panose="00000400000000000000" pitchFamily="2" charset="-78"/>
              </a:rPr>
              <a:t/>
            </a:r>
            <a:br>
              <a:rPr lang="fa-IR" dirty="0">
                <a:solidFill>
                  <a:schemeClr val="tx1"/>
                </a:solidFill>
                <a:cs typeface="B Farnaz" panose="00000400000000000000" pitchFamily="2" charset="-78"/>
              </a:rPr>
            </a:br>
            <a:r>
              <a:rPr lang="fa-IR" dirty="0" smtClean="0">
                <a:solidFill>
                  <a:schemeClr val="tx1"/>
                </a:solidFill>
                <a:cs typeface="B Farnaz" panose="00000400000000000000" pitchFamily="2" charset="-78"/>
              </a:rPr>
              <a:t/>
            </a:r>
            <a:br>
              <a:rPr lang="fa-IR" dirty="0" smtClean="0">
                <a:solidFill>
                  <a:schemeClr val="tx1"/>
                </a:solidFill>
                <a:cs typeface="B Farnaz" panose="00000400000000000000" pitchFamily="2" charset="-78"/>
              </a:rPr>
            </a:br>
            <a:r>
              <a:rPr lang="fa-IR" dirty="0">
                <a:solidFill>
                  <a:schemeClr val="tx1"/>
                </a:solidFill>
                <a:cs typeface="B Farnaz" panose="00000400000000000000" pitchFamily="2" charset="-78"/>
              </a:rPr>
              <a:t/>
            </a:r>
            <a:br>
              <a:rPr lang="fa-IR" dirty="0">
                <a:solidFill>
                  <a:schemeClr val="tx1"/>
                </a:solidFill>
                <a:cs typeface="B Farnaz" panose="00000400000000000000" pitchFamily="2" charset="-78"/>
              </a:rPr>
            </a:br>
            <a:endParaRPr lang="en-US" dirty="0">
              <a:solidFill>
                <a:schemeClr val="tx1"/>
              </a:solidFill>
              <a:cs typeface="B Farnaz" panose="00000400000000000000" pitchFamily="2" charset="-78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4361488" y="2328150"/>
            <a:ext cx="2031724" cy="409709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Farnaz" panose="00000400000000000000" pitchFamily="2" charset="-78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361488" y="4540034"/>
            <a:ext cx="2031724" cy="4125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Farnaz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71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40658" y="1848463"/>
            <a:ext cx="10515600" cy="2861187"/>
          </a:xfrm>
        </p:spPr>
        <p:txBody>
          <a:bodyPr>
            <a:normAutofit/>
          </a:bodyPr>
          <a:lstStyle/>
          <a:p>
            <a:pPr algn="ctr" rtl="1"/>
            <a:r>
              <a:rPr lang="fa-IR" dirty="0" smtClean="0">
                <a:cs typeface="+mn-cs"/>
              </a:rPr>
              <a:t>ویکتور فرانکل </a:t>
            </a:r>
            <a:r>
              <a:rPr lang="fa-IR" dirty="0" smtClean="0">
                <a:cs typeface="+mn-cs"/>
              </a:rPr>
              <a:t>:</a:t>
            </a: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r>
              <a:rPr lang="en-US" dirty="0">
                <a:cs typeface="+mn-cs"/>
              </a:rPr>
              <a:t> </a:t>
            </a:r>
            <a:r>
              <a:rPr lang="en-US" b="1" dirty="0">
                <a:cs typeface="+mn-cs"/>
              </a:rPr>
              <a:t/>
            </a:r>
            <a:br>
              <a:rPr lang="en-US" b="1" dirty="0">
                <a:cs typeface="+mn-cs"/>
              </a:rPr>
            </a:br>
            <a:r>
              <a:rPr lang="fa-IR" b="1" dirty="0" smtClean="0">
                <a:cs typeface="+mn-cs"/>
              </a:rPr>
              <a:t>بیشترین نیاز انسان ها</a:t>
            </a:r>
            <a:br>
              <a:rPr lang="fa-IR" b="1" dirty="0" smtClean="0">
                <a:cs typeface="+mn-cs"/>
              </a:rPr>
            </a:br>
            <a:r>
              <a:rPr lang="fa-IR" b="1" dirty="0" smtClean="0">
                <a:cs typeface="+mn-cs"/>
              </a:rPr>
              <a:t>داشتن احساس </a:t>
            </a:r>
            <a:r>
              <a:rPr lang="fa-IR" b="1" dirty="0" smtClean="0">
                <a:cs typeface="+mn-cs"/>
              </a:rPr>
              <a:t>معنا</a:t>
            </a:r>
            <a:r>
              <a:rPr lang="fa-IR" b="1" dirty="0" smtClean="0">
                <a:cs typeface="+mn-cs"/>
              </a:rPr>
              <a:t>،</a:t>
            </a:r>
            <a:r>
              <a:rPr lang="fa-IR" b="1" dirty="0" smtClean="0">
                <a:cs typeface="+mn-cs"/>
              </a:rPr>
              <a:t>هدف ومقصود </a:t>
            </a:r>
            <a:r>
              <a:rPr lang="fa-IR" b="1" dirty="0" smtClean="0">
                <a:cs typeface="+mn-cs"/>
              </a:rPr>
              <a:t>در زندگی </a:t>
            </a:r>
            <a:r>
              <a:rPr lang="fa-IR" b="1" dirty="0" smtClean="0">
                <a:cs typeface="+mn-cs"/>
              </a:rPr>
              <a:t>است</a:t>
            </a:r>
            <a:r>
              <a:rPr lang="en-US" b="1" dirty="0" smtClean="0">
                <a:cs typeface="+mn-cs"/>
              </a:rPr>
              <a:t>.</a:t>
            </a:r>
            <a:endParaRPr lang="en-US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4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3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FF00"/>
      </a:accent1>
      <a:accent2>
        <a:srgbClr val="FF0000"/>
      </a:accent2>
      <a:accent3>
        <a:srgbClr val="0070C0"/>
      </a:accent3>
      <a:accent4>
        <a:srgbClr val="00B050"/>
      </a:accent4>
      <a:accent5>
        <a:srgbClr val="FFFFFF"/>
      </a:accent5>
      <a:accent6>
        <a:srgbClr val="FFFFFF"/>
      </a:accent6>
      <a:hlink>
        <a:srgbClr val="FFFFFF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787</TotalTime>
  <Words>37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 Farnaz</vt:lpstr>
      <vt:lpstr>B Homa</vt:lpstr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انسان های  موفق به شدت هدفگرا هستند. می دانند، چه می خواهند   با تمام وجود در هر روز زندگی برای دستیابی به خواسته شان تلاش می کنند.</vt:lpstr>
      <vt:lpstr>مارک کورماک در کتاب           آنچه در دانشگاه هاروارد به شما نمی آموزند»</vt:lpstr>
      <vt:lpstr>PowerPoint Presentation</vt:lpstr>
      <vt:lpstr>نتیجه:  13%هدف غیر مکتوب                      2 برابر موفق تر    3% هدفمند و مکتوب                       10 برابر موفق تر    </vt:lpstr>
      <vt:lpstr>ویکتور فرانکل :   بیشترین نیاز انسان ها داشتن احساس معنا،هدف ومقصود در زندگی است.</vt:lpstr>
      <vt:lpstr>   اگر برای خودتان هدف تعیین نکنید مطمئن باشید دیگران برای شما هدف گذاری خواهند کرد و شما را در راستای خواسته خود به حرکت در خواهند آورد.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sahar</dc:creator>
  <cp:lastModifiedBy>Windows User</cp:lastModifiedBy>
  <cp:revision>37</cp:revision>
  <dcterms:created xsi:type="dcterms:W3CDTF">2017-04-30T14:44:49Z</dcterms:created>
  <dcterms:modified xsi:type="dcterms:W3CDTF">2017-05-07T14:43:59Z</dcterms:modified>
</cp:coreProperties>
</file>