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2"/>
  </p:sldMasterIdLst>
  <p:sldIdLst>
    <p:sldId id="264" r:id="rId3"/>
    <p:sldId id="265" r:id="rId4"/>
    <p:sldId id="278" r:id="rId5"/>
    <p:sldId id="279" r:id="rId6"/>
    <p:sldId id="257" r:id="rId7"/>
    <p:sldId id="258" r:id="rId8"/>
    <p:sldId id="269" r:id="rId9"/>
    <p:sldId id="270" r:id="rId10"/>
    <p:sldId id="260" r:id="rId11"/>
    <p:sldId id="271" r:id="rId12"/>
    <p:sldId id="272" r:id="rId13"/>
    <p:sldId id="273" r:id="rId14"/>
    <p:sldId id="274" r:id="rId15"/>
    <p:sldId id="261" r:id="rId16"/>
    <p:sldId id="276" r:id="rId17"/>
    <p:sldId id="27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1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05AAEC0-1014-469B-A210-E9B45176CD7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5AAEC0-1014-469B-A210-E9B45176CD7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5AAEC0-1014-469B-A210-E9B45176CD7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5AAEC0-1014-469B-A210-E9B45176CD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A62F425-B2EF-4302-BB4A-CE9516CDA823}" type="datetimeFigureOut">
              <a:rPr lang="en-US" smtClean="0"/>
              <a:t>4/27/2012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5AAEC0-1014-469B-A210-E9B45176CD7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5000" b="-75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A62F425-B2EF-4302-BB4A-CE9516CDA823}" type="datetimeFigureOut">
              <a:rPr lang="en-US" smtClean="0"/>
              <a:t>4/27/2012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5AAEC0-1014-469B-A210-E9B45176CD7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1115616" y="332656"/>
            <a:ext cx="7884368"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Yagut" pitchFamily="2" charset="-78"/>
              </a:rPr>
              <a:t>چرا اميرمؤمنان</a:t>
            </a: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Yagut" pitchFamily="2" charset="-78"/>
                <a:sym typeface="Roumouz1"/>
              </a:rPr>
              <a:t> از همسرش دفاع نكرد؟</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577123"/>
            <a:ext cx="5688632" cy="4986153"/>
          </a:xfrm>
          <a:prstGeom prst="rect">
            <a:avLst/>
          </a:prstGeom>
        </p:spPr>
      </p:pic>
    </p:spTree>
    <p:extLst>
      <p:ext uri="{BB962C8B-B14F-4D97-AF65-F5344CB8AC3E}">
        <p14:creationId xmlns:p14="http://schemas.microsoft.com/office/powerpoint/2010/main" val="721538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51720" y="1340768"/>
            <a:ext cx="6073775" cy="8496300"/>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578778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61111E-6 3.7037E-6 L -3.61111E-6 -0.50394 " pathEditMode="relative" rAng="0" ptsTypes="AA">
                                      <p:cBhvr>
                                        <p:cTn id="10" dur="2000" fill="hold"/>
                                        <p:tgtEl>
                                          <p:spTgt spid="6"/>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576" y="0"/>
            <a:ext cx="4986728" cy="6858000"/>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2389707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268759"/>
            <a:ext cx="5832648" cy="7815369"/>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95202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72222E-6 3.7037E-7 L 4.72222E-6 -0.55903 " pathEditMode="relative" rAng="0" ptsTypes="AA">
                                      <p:cBhvr>
                                        <p:cTn id="10" dur="2000" fill="hold"/>
                                        <p:tgtEl>
                                          <p:spTgt spid="2"/>
                                        </p:tgtEl>
                                        <p:attrNameLst>
                                          <p:attrName>ppt_x</p:attrName>
                                          <p:attrName>ppt_y</p:attrName>
                                        </p:attrNameLst>
                                      </p:cBhvr>
                                      <p:rCtr x="0" y="-2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0"/>
            <a:ext cx="5325101" cy="7695539"/>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43511907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918" y="214290"/>
            <a:ext cx="6357950" cy="1143008"/>
          </a:xfrm>
        </p:spPr>
        <p:txBody>
          <a:bodyPr>
            <a:noAutofit/>
          </a:bodyPr>
          <a:lstStyle/>
          <a:p>
            <a:pPr algn="ctr" rtl="1"/>
            <a:r>
              <a:rPr lang="fa-IR" sz="5400" dirty="0" smtClean="0">
                <a:latin typeface="IranNastaliq" pitchFamily="18" charset="0"/>
                <a:cs typeface="IranNastaliq" pitchFamily="18" charset="0"/>
              </a:rPr>
              <a:t>چرا حضرت ابراهيم</a:t>
            </a:r>
            <a:r>
              <a:rPr lang="fa-IR" sz="5400" dirty="0" smtClean="0">
                <a:latin typeface="IranNastaliq" pitchFamily="18" charset="0"/>
                <a:cs typeface="IranNastaliq" pitchFamily="18" charset="0"/>
                <a:sym typeface="Roumouz"/>
              </a:rPr>
              <a:t>از همسرش</a:t>
            </a:r>
            <a:r>
              <a:rPr lang="fa-IR" sz="5400" dirty="0" smtClean="0">
                <a:latin typeface="IranNastaliq" pitchFamily="18" charset="0"/>
                <a:cs typeface="IranNastaliq" pitchFamily="18" charset="0"/>
              </a:rPr>
              <a:t> دفاع نكرد؟</a:t>
            </a:r>
            <a:endParaRPr lang="en-US" sz="5400" dirty="0">
              <a:latin typeface="IranNastaliq" pitchFamily="18" charset="0"/>
              <a:cs typeface="IranNastaliq" pitchFamily="18" charset="0"/>
            </a:endParaRPr>
          </a:p>
        </p:txBody>
      </p:sp>
      <p:sp>
        <p:nvSpPr>
          <p:cNvPr id="3" name="Subtitle 2"/>
          <p:cNvSpPr>
            <a:spLocks noGrp="1"/>
          </p:cNvSpPr>
          <p:nvPr>
            <p:ph type="subTitle" idx="1"/>
          </p:nvPr>
        </p:nvSpPr>
        <p:spPr>
          <a:xfrm>
            <a:off x="1142976" y="1571612"/>
            <a:ext cx="7786742" cy="4714908"/>
          </a:xfrm>
        </p:spPr>
        <p:txBody>
          <a:bodyPr>
            <a:noAutofit/>
          </a:bodyPr>
          <a:lstStyle/>
          <a:p>
            <a:pPr algn="justLow" rtl="1"/>
            <a:r>
              <a:rPr lang="fa-IR" sz="2800" dirty="0">
                <a:cs typeface="Taher" pitchFamily="2" charset="-78"/>
              </a:rPr>
              <a:t>عن أبي هُرَيْرَةَ رضي الله عنه قال لم يَكْذِبْ إِبْرَاهِيمُ عليه السَّلَام إلا ثَلَاثَ كَذَبَاتٍ ثِنْتَيْنِ مِنْهُنَّ في ذَاتِ اللَّهِ عز وجل قَوْلُهُ «إني سَقِيمٌ» وَقَوْلُهُ «بَلْ فَعَلَهُ كَبِيرُهُمْ هذا» وقال بَيْنَا هو ذَاتَ يَوْمٍ وَسَارَةُ إِذْ أتى على جَبَّارٍ من الْجَبَابِرَةِ فَقِيلَ له إِنَّ هَا هُنَا رَجُلًا معه امْرَأَةٌ من أَحْسَنِ الناس </a:t>
            </a:r>
            <a:r>
              <a:rPr lang="fa-IR" sz="2800" b="1" dirty="0">
                <a:solidFill>
                  <a:srgbClr val="FF0000"/>
                </a:solidFill>
                <a:effectLst>
                  <a:outerShdw blurRad="38100" dist="38100" dir="2700000" algn="tl">
                    <a:srgbClr val="000000">
                      <a:alpha val="43137"/>
                    </a:srgbClr>
                  </a:outerShdw>
                </a:effectLst>
                <a:cs typeface="Taher" pitchFamily="2" charset="-78"/>
              </a:rPr>
              <a:t>فَأَرْسَلَ إليه فَسَأَلَهُ عنها فقال من </a:t>
            </a:r>
            <a:r>
              <a:rPr lang="fa-IR" sz="2800" b="1" dirty="0" smtClean="0">
                <a:solidFill>
                  <a:srgbClr val="FF0000"/>
                </a:solidFill>
                <a:effectLst>
                  <a:outerShdw blurRad="38100" dist="38100" dir="2700000" algn="tl">
                    <a:srgbClr val="000000">
                      <a:alpha val="43137"/>
                    </a:srgbClr>
                  </a:outerShdw>
                </a:effectLst>
                <a:cs typeface="Taher" pitchFamily="2" charset="-78"/>
              </a:rPr>
              <a:t>هذه؟ قال: </a:t>
            </a:r>
            <a:r>
              <a:rPr lang="fa-IR" sz="2800" b="1" dirty="0">
                <a:solidFill>
                  <a:srgbClr val="FF0000"/>
                </a:solidFill>
                <a:effectLst>
                  <a:outerShdw blurRad="38100" dist="38100" dir="2700000" algn="tl">
                    <a:srgbClr val="000000">
                      <a:alpha val="43137"/>
                    </a:srgbClr>
                  </a:outerShdw>
                </a:effectLst>
                <a:cs typeface="Taher" pitchFamily="2" charset="-78"/>
              </a:rPr>
              <a:t>أُخْتِي</a:t>
            </a:r>
            <a:r>
              <a:rPr lang="fa-IR" sz="2800" dirty="0">
                <a:cs typeface="Taher" pitchFamily="2" charset="-78"/>
              </a:rPr>
              <a:t> فَأَتَى سَارَةَ فقال </a:t>
            </a:r>
            <a:r>
              <a:rPr lang="fa-IR" sz="2800" b="1" dirty="0">
                <a:solidFill>
                  <a:srgbClr val="FF0000"/>
                </a:solidFill>
                <a:effectLst>
                  <a:outerShdw blurRad="38100" dist="38100" dir="2700000" algn="tl">
                    <a:srgbClr val="000000">
                      <a:alpha val="43137"/>
                    </a:srgbClr>
                  </a:outerShdw>
                </a:effectLst>
                <a:cs typeface="Taher" pitchFamily="2" charset="-78"/>
              </a:rPr>
              <a:t>يا سَارَةُ ليس على وَجْهِ الأرض مُؤْمِنٌ غَيْرِي وَغَيْرَكِ وَإِنَّ هذا سَأَلَنِي فَأَخْبَرْتُهُ أَنَّكِ أُخْتِي فلا تُكَذِّبِينِي </a:t>
            </a:r>
            <a:r>
              <a:rPr lang="fa-IR" sz="2800" dirty="0">
                <a:cs typeface="Taher" pitchFamily="2" charset="-78"/>
              </a:rPr>
              <a:t>فَأَرْسَلَ إِلَيْهَا </a:t>
            </a:r>
            <a:r>
              <a:rPr lang="fa-IR" sz="2800" b="1" dirty="0">
                <a:solidFill>
                  <a:srgbClr val="FF0000"/>
                </a:solidFill>
                <a:effectLst>
                  <a:outerShdw blurRad="38100" dist="38100" dir="2700000" algn="tl">
                    <a:srgbClr val="000000">
                      <a:alpha val="43137"/>
                    </a:srgbClr>
                  </a:outerShdw>
                </a:effectLst>
                <a:cs typeface="Taher" pitchFamily="2" charset="-78"/>
              </a:rPr>
              <a:t>فلما دَخَلَتْ عليه ذَهَبَ يَتَنَاوَلُهَا بيده </a:t>
            </a:r>
            <a:r>
              <a:rPr lang="fa-IR" sz="2800" dirty="0">
                <a:cs typeface="Taher" pitchFamily="2" charset="-78"/>
              </a:rPr>
              <a:t>فَأُخِذَ فقال ادْعِي اللَّهَ ولا أَضُرُّكِ فَدَعَتْ اللَّهَ فَأُطْلِقَ ثُمَّ تَنَاوَلَهَا الثَّانِيَةَ فَأُخِذَ مِثْلَهَا أو أَشَدَّ فقال ادْعِي اللَّهَ لي ولا أَضُرُّكِ فَدَعَتْ فَأُطْلِقَ فَدَعَا بَعْضَ حَجَبَتِهِ فقال إِنَّكُمْ لم تَأْتُونِي بِإِنْسَانٍ إنما أَتَيْتُمُونِي بِشَيْطَانٍ فَأَخْدَمَهَا هَاجَرَ فَأَتَتْهُ وهو يُصَلِّي فَأَوْمَأَ بيده مَهْيَا قالت رَدَّ الله كَيْدَ الْكَافِرِ أو الْفَاجِرِ في نَحْرِهِ وَأَخْدَمَ هَاجَرَ.</a:t>
            </a:r>
            <a:endParaRPr lang="en-US" sz="2800" b="1" dirty="0">
              <a:solidFill>
                <a:schemeClr val="tx1"/>
              </a:solidFill>
              <a:cs typeface="Taher" pitchFamily="2" charset="-78"/>
            </a:endParaRPr>
          </a:p>
        </p:txBody>
      </p:sp>
      <p:sp>
        <p:nvSpPr>
          <p:cNvPr id="6" name="Rectangle 5"/>
          <p:cNvSpPr/>
          <p:nvPr/>
        </p:nvSpPr>
        <p:spPr>
          <a:xfrm>
            <a:off x="1071538" y="6386476"/>
            <a:ext cx="7929586" cy="400110"/>
          </a:xfrm>
          <a:prstGeom prst="rect">
            <a:avLst/>
          </a:prstGeom>
          <a:effectLst>
            <a:glow rad="228600">
              <a:schemeClr val="accent4">
                <a:satMod val="175000"/>
                <a:alpha val="40000"/>
              </a:schemeClr>
            </a:glow>
            <a:outerShdw blurRad="63500" dist="254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1"/>
            <a:r>
              <a:rPr lang="fa-IR" sz="2000" dirty="0">
                <a:cs typeface="بدر" pitchFamily="2" charset="-78"/>
              </a:rPr>
              <a:t>صحيح البخاري،ج3، ص1225، ح</a:t>
            </a:r>
            <a:r>
              <a:rPr lang="ar-SA" sz="2000" dirty="0">
                <a:cs typeface="بدر" pitchFamily="2" charset="-78"/>
              </a:rPr>
              <a:t> 3358</a:t>
            </a:r>
            <a:r>
              <a:rPr lang="fa-IR" sz="2000" dirty="0">
                <a:cs typeface="بدر" pitchFamily="2" charset="-78"/>
              </a:rPr>
              <a:t>،كِتَاب الْأَنْبِيَاءِ، بَاب قَوْلِ اللَّهِ تَعَالَى «وَاتَّخَذَ الله إبراهيم خَلِيلًا»</a:t>
            </a:r>
            <a:endParaRPr lang="en-US" sz="2000" dirty="0">
              <a:cs typeface="بدر" pitchFamily="2" charset="-78"/>
            </a:endParaRPr>
          </a:p>
        </p:txBody>
      </p:sp>
    </p:spTree>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764704"/>
            <a:ext cx="6426744" cy="9067150"/>
          </a:xfrm>
        </p:spPr>
      </p:pic>
    </p:spTree>
    <p:extLst>
      <p:ext uri="{BB962C8B-B14F-4D97-AF65-F5344CB8AC3E}">
        <p14:creationId xmlns:p14="http://schemas.microsoft.com/office/powerpoint/2010/main" val="2263402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66667E-6 -3.7037E-6 L 1.66667E-6 -0.59791 " pathEditMode="relative" rAng="0" ptsTypes="AA">
                                      <p:cBhvr>
                                        <p:cTn id="10" dur="2000" fill="hold"/>
                                        <p:tgtEl>
                                          <p:spTgt spid="4"/>
                                        </p:tgtEl>
                                        <p:attrNameLst>
                                          <p:attrName>ppt_x</p:attrName>
                                          <p:attrName>ppt_y</p:attrName>
                                        </p:attrNameLst>
                                      </p:cBhvr>
                                      <p:rCtr x="0"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9995"/>
          <a:stretch/>
        </p:blipFill>
        <p:spPr>
          <a:xfrm>
            <a:off x="2339752" y="2132856"/>
            <a:ext cx="5258875" cy="8076217"/>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5660281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34"/>
          <a:stretch/>
        </p:blipFill>
        <p:spPr>
          <a:xfrm>
            <a:off x="2627784" y="806824"/>
            <a:ext cx="4464496" cy="5233823"/>
          </a:xfrm>
          <a:ln>
            <a:solidFill>
              <a:schemeClr val="bg1"/>
            </a:solidFill>
          </a:ln>
        </p:spPr>
      </p:pic>
    </p:spTree>
    <p:extLst>
      <p:ext uri="{BB962C8B-B14F-4D97-AF65-F5344CB8AC3E}">
        <p14:creationId xmlns:p14="http://schemas.microsoft.com/office/powerpoint/2010/main" val="126407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454488" y="267887"/>
            <a:ext cx="7498080" cy="1143000"/>
          </a:xfrm>
        </p:spPr>
        <p:txBody>
          <a:bodyPr>
            <a:normAutofit/>
          </a:bodyPr>
          <a:lstStyle/>
          <a:p>
            <a:pPr algn="ctr" rtl="1"/>
            <a:r>
              <a:rPr lang="fa-IR" dirty="0" smtClean="0">
                <a:cs typeface="Yagut" pitchFamily="2" charset="-78"/>
              </a:rPr>
              <a:t>خلاصه پاسخ‌ها</a:t>
            </a:r>
            <a:endParaRPr lang="en-US" dirty="0"/>
          </a:p>
        </p:txBody>
      </p:sp>
      <p:grpSp>
        <p:nvGrpSpPr>
          <p:cNvPr id="136222" name="Group 30"/>
          <p:cNvGrpSpPr>
            <a:grpSpLocks/>
          </p:cNvGrpSpPr>
          <p:nvPr/>
        </p:nvGrpSpPr>
        <p:grpSpPr bwMode="auto">
          <a:xfrm>
            <a:off x="2486597" y="1931590"/>
            <a:ext cx="5526360" cy="685801"/>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p:cNvSpPr txBox="1">
              <a:spLocks noChangeArrowheads="1"/>
            </p:cNvSpPr>
            <p:nvPr/>
          </p:nvSpPr>
          <p:spPr bwMode="gray">
            <a:xfrm>
              <a:off x="1680" y="1454"/>
              <a:ext cx="21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000" dirty="0" smtClean="0">
                  <a:solidFill>
                    <a:srgbClr val="000000"/>
                  </a:solidFill>
                  <a:cs typeface="Homa" pitchFamily="2" charset="-78"/>
                </a:rPr>
                <a:t>اميرمؤمنان</a:t>
              </a:r>
              <a:r>
                <a:rPr lang="fa-IR" sz="2000" dirty="0" smtClean="0">
                  <a:solidFill>
                    <a:srgbClr val="000000"/>
                  </a:solidFill>
                  <a:cs typeface="Homa" pitchFamily="2" charset="-78"/>
                  <a:sym typeface="Roumouz1"/>
                </a:rPr>
                <a:t> تابع فرمان رسول خدا</a:t>
              </a:r>
              <a:r>
                <a:rPr lang="fa-IR" sz="2000" dirty="0" smtClean="0">
                  <a:solidFill>
                    <a:srgbClr val="000000"/>
                  </a:solidFill>
                  <a:cs typeface="Homa" pitchFamily="2" charset="-78"/>
                  <a:sym typeface="Roumouz"/>
                </a:rPr>
                <a:t>بود</a:t>
              </a:r>
              <a:endParaRPr lang="en-US" sz="2000" dirty="0">
                <a:solidFill>
                  <a:srgbClr val="000000"/>
                </a:solidFill>
                <a:cs typeface="Homa" pitchFamily="2" charset="-78"/>
              </a:endParaRPr>
            </a:p>
          </p:txBody>
        </p:sp>
        <p:sp>
          <p:nvSpPr>
            <p:cNvPr id="136199" name="Text Box 7"/>
            <p:cNvSpPr txBox="1">
              <a:spLocks noChangeArrowheads="1"/>
            </p:cNvSpPr>
            <p:nvPr/>
          </p:nvSpPr>
          <p:spPr bwMode="gray">
            <a:xfrm>
              <a:off x="4021" y="1435"/>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1</a:t>
              </a:r>
              <a:endParaRPr lang="en-US" sz="2400" dirty="0"/>
            </a:p>
          </p:txBody>
        </p:sp>
      </p:grpSp>
      <p:grpSp>
        <p:nvGrpSpPr>
          <p:cNvPr id="136223" name="Group 31"/>
          <p:cNvGrpSpPr>
            <a:grpSpLocks/>
          </p:cNvGrpSpPr>
          <p:nvPr/>
        </p:nvGrpSpPr>
        <p:grpSpPr bwMode="auto">
          <a:xfrm>
            <a:off x="2486597" y="2674537"/>
            <a:ext cx="5613214" cy="685800"/>
            <a:chOff x="1536" y="1833"/>
            <a:chExt cx="2779" cy="432"/>
          </a:xfrm>
        </p:grpSpPr>
        <p:sp>
          <p:nvSpPr>
            <p:cNvPr id="136202" name="AutoShape 10"/>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p:cNvSpPr txBox="1">
              <a:spLocks noChangeArrowheads="1"/>
            </p:cNvSpPr>
            <p:nvPr/>
          </p:nvSpPr>
          <p:spPr bwMode="gray">
            <a:xfrm>
              <a:off x="1680" y="1934"/>
              <a:ext cx="21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000" dirty="0" smtClean="0">
                  <a:solidFill>
                    <a:srgbClr val="000000"/>
                  </a:solidFill>
                  <a:cs typeface="Homa" pitchFamily="2" charset="-78"/>
                </a:rPr>
                <a:t>چرا رسول خدا</a:t>
              </a:r>
              <a:r>
                <a:rPr lang="fa-IR" sz="2000" dirty="0" smtClean="0">
                  <a:solidFill>
                    <a:srgbClr val="000000"/>
                  </a:solidFill>
                  <a:cs typeface="Homa" pitchFamily="2" charset="-78"/>
                  <a:sym typeface="Roumouz"/>
                </a:rPr>
                <a:t> از زنان مسلمان دفاع نكرد؟</a:t>
              </a:r>
              <a:endParaRPr lang="en-US" sz="2000" dirty="0">
                <a:solidFill>
                  <a:srgbClr val="000000"/>
                </a:solidFill>
                <a:cs typeface="Homa" pitchFamily="2" charset="-78"/>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smtClean="0"/>
                <a:t>2</a:t>
              </a:r>
              <a:endParaRPr lang="en-US" sz="2400" dirty="0"/>
            </a:p>
          </p:txBody>
        </p:sp>
      </p:grpSp>
      <p:grpSp>
        <p:nvGrpSpPr>
          <p:cNvPr id="136224" name="Group 32"/>
          <p:cNvGrpSpPr>
            <a:grpSpLocks/>
          </p:cNvGrpSpPr>
          <p:nvPr/>
        </p:nvGrpSpPr>
        <p:grpSpPr bwMode="auto">
          <a:xfrm>
            <a:off x="2505310" y="3422254"/>
            <a:ext cx="5595036" cy="685801"/>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p:cNvSpPr txBox="1">
              <a:spLocks noChangeArrowheads="1"/>
            </p:cNvSpPr>
            <p:nvPr/>
          </p:nvSpPr>
          <p:spPr bwMode="gray">
            <a:xfrm>
              <a:off x="1680" y="2414"/>
              <a:ext cx="21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000" dirty="0" smtClean="0">
                  <a:solidFill>
                    <a:srgbClr val="000000"/>
                  </a:solidFill>
                  <a:cs typeface="Homa" pitchFamily="2" charset="-78"/>
                </a:rPr>
                <a:t>چرا عثمان از همسرش دفاع نكرد؟</a:t>
              </a:r>
              <a:endParaRPr lang="en-US" sz="2000" dirty="0">
                <a:solidFill>
                  <a:srgbClr val="000000"/>
                </a:solidFill>
                <a:cs typeface="Homa" pitchFamily="2" charset="-78"/>
              </a:endParaRPr>
            </a:p>
          </p:txBody>
        </p:sp>
        <p:sp>
          <p:nvSpPr>
            <p:cNvPr id="136210" name="Text Box 18"/>
            <p:cNvSpPr txBox="1">
              <a:spLocks noChangeArrowheads="1"/>
            </p:cNvSpPr>
            <p:nvPr/>
          </p:nvSpPr>
          <p:spPr bwMode="gray">
            <a:xfrm>
              <a:off x="4021" y="2366"/>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3</a:t>
              </a:r>
              <a:endParaRPr lang="en-US" sz="2400" dirty="0"/>
            </a:p>
          </p:txBody>
        </p:sp>
      </p:grpSp>
      <p:grpSp>
        <p:nvGrpSpPr>
          <p:cNvPr id="136225" name="Group 33"/>
          <p:cNvGrpSpPr>
            <a:grpSpLocks/>
          </p:cNvGrpSpPr>
          <p:nvPr/>
        </p:nvGrpSpPr>
        <p:grpSpPr bwMode="auto">
          <a:xfrm>
            <a:off x="2486597" y="4168374"/>
            <a:ext cx="5613214" cy="685800"/>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p:cNvSpPr txBox="1">
              <a:spLocks noChangeArrowheads="1"/>
            </p:cNvSpPr>
            <p:nvPr/>
          </p:nvSpPr>
          <p:spPr bwMode="gray">
            <a:xfrm>
              <a:off x="1680" y="2942"/>
              <a:ext cx="21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000" dirty="0" smtClean="0">
                  <a:solidFill>
                    <a:srgbClr val="000000"/>
                  </a:solidFill>
                  <a:cs typeface="Homa" pitchFamily="2" charset="-78"/>
                </a:rPr>
                <a:t>چرا حضرت ابراهيم</a:t>
              </a:r>
              <a:r>
                <a:rPr lang="fa-IR" sz="2000" dirty="0" smtClean="0">
                  <a:solidFill>
                    <a:srgbClr val="000000"/>
                  </a:solidFill>
                  <a:cs typeface="Homa" pitchFamily="2" charset="-78"/>
                  <a:sym typeface="Roumouz1"/>
                </a:rPr>
                <a:t> از همسرش دفاع نكرد؟</a:t>
              </a:r>
              <a:endParaRPr lang="en-US" sz="2000" dirty="0">
                <a:solidFill>
                  <a:srgbClr val="000000"/>
                </a:solidFill>
                <a:cs typeface="Homa" pitchFamily="2" charset="-78"/>
              </a:endParaRPr>
            </a:p>
          </p:txBody>
        </p:sp>
        <p:sp>
          <p:nvSpPr>
            <p:cNvPr id="136215" name="Text Box 23"/>
            <p:cNvSpPr txBox="1">
              <a:spLocks noChangeArrowheads="1"/>
            </p:cNvSpPr>
            <p:nvPr/>
          </p:nvSpPr>
          <p:spPr bwMode="gray">
            <a:xfrm>
              <a:off x="4030" y="2894"/>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4</a:t>
              </a:r>
              <a:endParaRPr lang="en-US" sz="2400" dirty="0"/>
            </a:p>
          </p:txBody>
        </p:sp>
      </p:grpSp>
      <p:sp>
        <p:nvSpPr>
          <p:cNvPr id="23" name="Freeform 5"/>
          <p:cNvSpPr>
            <a:spLocks/>
          </p:cNvSpPr>
          <p:nvPr/>
        </p:nvSpPr>
        <p:spPr bwMode="gray">
          <a:xfrm>
            <a:off x="2483768" y="2017315"/>
            <a:ext cx="410506" cy="41739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4" name="Freeform 16"/>
          <p:cNvSpPr>
            <a:spLocks/>
          </p:cNvSpPr>
          <p:nvPr/>
        </p:nvSpPr>
        <p:spPr bwMode="gray">
          <a:xfrm>
            <a:off x="2483768" y="2779312"/>
            <a:ext cx="410506" cy="41870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Freeform 21"/>
          <p:cNvSpPr>
            <a:spLocks/>
          </p:cNvSpPr>
          <p:nvPr/>
        </p:nvSpPr>
        <p:spPr bwMode="gray">
          <a:xfrm>
            <a:off x="2505310" y="3560635"/>
            <a:ext cx="410506" cy="42200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6" name="Freeform 21"/>
          <p:cNvSpPr>
            <a:spLocks/>
          </p:cNvSpPr>
          <p:nvPr/>
        </p:nvSpPr>
        <p:spPr bwMode="gray">
          <a:xfrm>
            <a:off x="2483768" y="4322630"/>
            <a:ext cx="377852" cy="43788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Tree>
    <p:extLst>
      <p:ext uri="{BB962C8B-B14F-4D97-AF65-F5344CB8AC3E}">
        <p14:creationId xmlns:p14="http://schemas.microsoft.com/office/powerpoint/2010/main" val="1197925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500" fill="hold"/>
                                        <p:tgtEl>
                                          <p:spTgt spid="136222"/>
                                        </p:tgtEl>
                                        <p:attrNameLst>
                                          <p:attrName>ppt_x</p:attrName>
                                        </p:attrNameLst>
                                      </p:cBhvr>
                                      <p:tavLst>
                                        <p:tav tm="0">
                                          <p:val>
                                            <p:strVal val="0-#ppt_w/2"/>
                                          </p:val>
                                        </p:tav>
                                        <p:tav tm="100000">
                                          <p:val>
                                            <p:strVal val="#ppt_x"/>
                                          </p:val>
                                        </p:tav>
                                      </p:tavLst>
                                    </p:anim>
                                    <p:anim calcmode="lin" valueType="num">
                                      <p:cBhvr additive="base">
                                        <p:cTn id="8" dur="500" fill="hold"/>
                                        <p:tgtEl>
                                          <p:spTgt spid="136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500" fill="hold"/>
                                        <p:tgtEl>
                                          <p:spTgt spid="136223"/>
                                        </p:tgtEl>
                                        <p:attrNameLst>
                                          <p:attrName>ppt_x</p:attrName>
                                        </p:attrNameLst>
                                      </p:cBhvr>
                                      <p:tavLst>
                                        <p:tav tm="0">
                                          <p:val>
                                            <p:strVal val="0-#ppt_w/2"/>
                                          </p:val>
                                        </p:tav>
                                        <p:tav tm="100000">
                                          <p:val>
                                            <p:strVal val="#ppt_x"/>
                                          </p:val>
                                        </p:tav>
                                      </p:tavLst>
                                    </p:anim>
                                    <p:anim calcmode="lin" valueType="num">
                                      <p:cBhvr additive="base">
                                        <p:cTn id="14" dur="500" fill="hold"/>
                                        <p:tgtEl>
                                          <p:spTgt spid="1362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6224"/>
                                        </p:tgtEl>
                                        <p:attrNameLst>
                                          <p:attrName>style.visibility</p:attrName>
                                        </p:attrNameLst>
                                      </p:cBhvr>
                                      <p:to>
                                        <p:strVal val="visible"/>
                                      </p:to>
                                    </p:set>
                                    <p:anim calcmode="lin" valueType="num">
                                      <p:cBhvr additive="base">
                                        <p:cTn id="19" dur="500" fill="hold"/>
                                        <p:tgtEl>
                                          <p:spTgt spid="136224"/>
                                        </p:tgtEl>
                                        <p:attrNameLst>
                                          <p:attrName>ppt_x</p:attrName>
                                        </p:attrNameLst>
                                      </p:cBhvr>
                                      <p:tavLst>
                                        <p:tav tm="0">
                                          <p:val>
                                            <p:strVal val="1+#ppt_w/2"/>
                                          </p:val>
                                        </p:tav>
                                        <p:tav tm="100000">
                                          <p:val>
                                            <p:strVal val="#ppt_x"/>
                                          </p:val>
                                        </p:tav>
                                      </p:tavLst>
                                    </p:anim>
                                    <p:anim calcmode="lin" valueType="num">
                                      <p:cBhvr additive="base">
                                        <p:cTn id="20" dur="500" fill="hold"/>
                                        <p:tgtEl>
                                          <p:spTgt spid="1362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6225"/>
                                        </p:tgtEl>
                                        <p:attrNameLst>
                                          <p:attrName>style.visibility</p:attrName>
                                        </p:attrNameLst>
                                      </p:cBhvr>
                                      <p:to>
                                        <p:strVal val="visible"/>
                                      </p:to>
                                    </p:set>
                                    <p:anim calcmode="lin" valueType="num">
                                      <p:cBhvr additive="base">
                                        <p:cTn id="25" dur="500" fill="hold"/>
                                        <p:tgtEl>
                                          <p:spTgt spid="136225"/>
                                        </p:tgtEl>
                                        <p:attrNameLst>
                                          <p:attrName>ppt_x</p:attrName>
                                        </p:attrNameLst>
                                      </p:cBhvr>
                                      <p:tavLst>
                                        <p:tav tm="0">
                                          <p:val>
                                            <p:strVal val="#ppt_x"/>
                                          </p:val>
                                        </p:tav>
                                        <p:tav tm="100000">
                                          <p:val>
                                            <p:strVal val="#ppt_x"/>
                                          </p:val>
                                        </p:tav>
                                      </p:tavLst>
                                    </p:anim>
                                    <p:anim calcmode="lin" valueType="num">
                                      <p:cBhvr additive="base">
                                        <p:cTn id="26" dur="500" fill="hold"/>
                                        <p:tgtEl>
                                          <p:spTgt spid="13622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6565764" cy="1214446"/>
          </a:xfrm>
        </p:spPr>
        <p:txBody>
          <a:bodyPr>
            <a:noAutofit/>
          </a:bodyPr>
          <a:lstStyle/>
          <a:p>
            <a:pPr algn="ctr" rtl="1"/>
            <a:r>
              <a:rPr lang="fa-IR" sz="3600" dirty="0" smtClean="0">
                <a:latin typeface="IranNastaliq" pitchFamily="18" charset="0"/>
                <a:cs typeface="Sultan Medium" pitchFamily="2" charset="-78"/>
              </a:rPr>
              <a:t>عكس العمل تند اميرمؤمنان</a:t>
            </a:r>
            <a:r>
              <a:rPr lang="fa-IR" sz="1600" dirty="0" smtClean="0">
                <a:latin typeface="IranNastaliq" pitchFamily="18" charset="0"/>
                <a:cs typeface="Sultan Medium" pitchFamily="2" charset="-78"/>
                <a:sym typeface="Roumouz1"/>
              </a:rPr>
              <a:t></a:t>
            </a:r>
            <a:r>
              <a:rPr lang="fa-IR" sz="3600" dirty="0" smtClean="0">
                <a:latin typeface="IranNastaliq" pitchFamily="18" charset="0"/>
                <a:cs typeface="Sultan Medium" pitchFamily="2" charset="-78"/>
              </a:rPr>
              <a:t> در برابر عمر و يادآوري وصيت رسول خدا</a:t>
            </a:r>
            <a:r>
              <a:rPr lang="fa-IR" sz="3600" dirty="0" smtClean="0">
                <a:latin typeface="IranNastaliq" pitchFamily="18" charset="0"/>
                <a:cs typeface="Sultan Medium" pitchFamily="2" charset="-78"/>
                <a:sym typeface="Roumouz"/>
              </a:rPr>
              <a:t></a:t>
            </a:r>
            <a:endParaRPr lang="en-US" sz="3600" dirty="0">
              <a:latin typeface="IranNastaliq" pitchFamily="18" charset="0"/>
              <a:cs typeface="Sultan Medium" pitchFamily="2" charset="-78"/>
            </a:endParaRPr>
          </a:p>
        </p:txBody>
      </p:sp>
      <p:sp>
        <p:nvSpPr>
          <p:cNvPr id="3" name="Subtitle 2"/>
          <p:cNvSpPr>
            <a:spLocks noGrp="1"/>
          </p:cNvSpPr>
          <p:nvPr>
            <p:ph type="subTitle" idx="1"/>
          </p:nvPr>
        </p:nvSpPr>
        <p:spPr>
          <a:xfrm>
            <a:off x="1214414" y="1628800"/>
            <a:ext cx="7643866" cy="4392488"/>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endParaRPr lang="fa-IR" sz="900" b="1" dirty="0" smtClean="0">
              <a:solidFill>
                <a:schemeClr val="tx1"/>
              </a:solidFill>
              <a:cs typeface="Taher" pitchFamily="2" charset="-78"/>
            </a:endParaRPr>
          </a:p>
          <a:p>
            <a:pPr algn="justLow" rtl="1"/>
            <a:r>
              <a:rPr lang="fa-IR" sz="2800" b="1" dirty="0" smtClean="0">
                <a:solidFill>
                  <a:schemeClr val="tx1"/>
                </a:solidFill>
                <a:cs typeface="Taher" pitchFamily="2" charset="-78"/>
              </a:rPr>
              <a:t>وَدَعَا عُمَرُ بِالنَّارِ فَأَضْرَمَهَا فِي الْبَابِ ثُمَّ دَفَعَهُ فَدَخَلَ فَاسْتَقْبَلَتْهُ فَاطِمَةُ عليها السلام وَصَاحَتْ يَا أَبَتَاهْ يَا رَسُولَ اللَّهِ فَرَفَعَ عُمَرُ السَّيْفَ وَهُوَ فِي غِمْدِهِ فَوَجَأَ بِهِ جَنْبَهَا فَصَرَخَتْ يَا أَبَتَاهْ فَرَفَعَ السَّوْطَ فَضَرَبَ بِهِ ذِرَاعَهَا فَنَادَتْ يَا رَسُولَ اللَّهِ لَبِئْسَ مَا خَلَّفَكَ أَبُو بَكْرٍ وَعُمَرُ</a:t>
            </a:r>
            <a:endParaRPr lang="en-US" sz="2800" b="1" dirty="0" smtClean="0">
              <a:solidFill>
                <a:schemeClr val="tx1"/>
              </a:solidFill>
              <a:cs typeface="Taher" pitchFamily="2" charset="-78"/>
            </a:endParaRPr>
          </a:p>
          <a:p>
            <a:pPr algn="justLow" rtl="1"/>
            <a:r>
              <a:rPr lang="fa-IR" sz="3200" b="1" dirty="0" smtClean="0">
                <a:solidFill>
                  <a:schemeClr val="tx1"/>
                </a:solidFill>
                <a:cs typeface="Taher" pitchFamily="2" charset="-78"/>
              </a:rPr>
              <a:t>فَوَثَبَ عَلِيٌّ (عليه السلام)</a:t>
            </a:r>
            <a:r>
              <a:rPr lang="fa-IR" sz="3200" b="1" dirty="0" smtClean="0">
                <a:solidFill>
                  <a:srgbClr val="C00000"/>
                </a:solidFill>
                <a:cs typeface="Taher" pitchFamily="2" charset="-78"/>
              </a:rPr>
              <a:t> فَأَخَذَ بِتَلابِيبِهِ ثُمَّ نَتَرَهُ فَصَرَعَهُ وَوَجَأَ أَنْفَهُ وَرَقَبَتَهُ وَهَمَّ بِقَتْل</a:t>
            </a:r>
            <a:r>
              <a:rPr lang="fa-IR" sz="3200" b="1" dirty="0" smtClean="0">
                <a:solidFill>
                  <a:schemeClr val="tx1"/>
                </a:solidFill>
                <a:cs typeface="Taher" pitchFamily="2" charset="-78"/>
              </a:rPr>
              <a:t>ِهِ </a:t>
            </a:r>
            <a:r>
              <a:rPr lang="fa-IR" sz="2800" b="1" dirty="0" smtClean="0">
                <a:solidFill>
                  <a:schemeClr val="tx1"/>
                </a:solidFill>
                <a:cs typeface="Taher" pitchFamily="2" charset="-78"/>
              </a:rPr>
              <a:t>فَذَكَرَ قَوْلَ رَسُولِ اللَّهِ (صلي الله عليه وآله) وَمَا أَوْصَاهُ بِهِ فَقَالَ وَالَّذِي كَرَّمَ مُحَمَّداً بِالنُّبُوَّةِ يَا ابْنَ صُهَاكَ لَوْ لا كِتابٌ مِنَ اللَّهِ سَبَقَ وَعَهْدٌ عَهِدَهُ إِلَيَّ رَسُولُ اللَّهِ (صلي الله عليه وآله) لَعَلِمْتَ أَنَّكَ لا تَدْخُلُ بَيْتِي.</a:t>
            </a:r>
            <a:endParaRPr lang="en-US" sz="3200" b="1" dirty="0">
              <a:solidFill>
                <a:schemeClr val="tx1"/>
              </a:solidFill>
              <a:cs typeface="Taher" pitchFamily="2" charset="-78"/>
            </a:endParaRPr>
          </a:p>
        </p:txBody>
      </p:sp>
      <p:sp>
        <p:nvSpPr>
          <p:cNvPr id="4" name="Rectangle 3"/>
          <p:cNvSpPr/>
          <p:nvPr/>
        </p:nvSpPr>
        <p:spPr>
          <a:xfrm>
            <a:off x="1187624" y="6279703"/>
            <a:ext cx="4214615" cy="461665"/>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r>
              <a:rPr lang="en-US" sz="2400" dirty="0">
                <a:solidFill>
                  <a:srgbClr val="C00000"/>
                </a:solidFill>
                <a:cs typeface="Homa" pitchFamily="2" charset="-78"/>
              </a:rPr>
              <a:t> </a:t>
            </a:r>
            <a:r>
              <a:rPr lang="fa-IR" sz="2400" dirty="0">
                <a:solidFill>
                  <a:srgbClr val="C00000"/>
                </a:solidFill>
                <a:cs typeface="Homa" pitchFamily="2" charset="-78"/>
              </a:rPr>
              <a:t>كتاب سليم بن قيس الهلالي، </a:t>
            </a:r>
            <a:r>
              <a:rPr lang="fa-IR" sz="2400" dirty="0" smtClean="0">
                <a:solidFill>
                  <a:srgbClr val="C00000"/>
                </a:solidFill>
                <a:cs typeface="Homa" pitchFamily="2" charset="-78"/>
              </a:rPr>
              <a:t>ص568</a:t>
            </a:r>
            <a:endParaRPr lang="en-US" sz="2400" dirty="0">
              <a:solidFill>
                <a:srgbClr val="C00000"/>
              </a:solidFill>
              <a:cs typeface="Homa" pitchFamily="2" charset="-78"/>
            </a:endParaRPr>
          </a:p>
        </p:txBody>
      </p:sp>
    </p:spTree>
    <p:extLst>
      <p:ext uri="{BB962C8B-B14F-4D97-AF65-F5344CB8AC3E}">
        <p14:creationId xmlns:p14="http://schemas.microsoft.com/office/powerpoint/2010/main" val="11357696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16748"/>
            <a:ext cx="7931898" cy="6452612"/>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r>
              <a:rPr lang="fa-IR" sz="2800" b="1" dirty="0">
                <a:cs typeface="Taher" pitchFamily="2" charset="-78"/>
              </a:rPr>
              <a:t>عمر آتش طلبيد و آن را بر در خانه شعله‏ور ساخت و سپس در را فشار داد و باز كرد و داخل شد! حضرت </a:t>
            </a:r>
            <a:r>
              <a:rPr lang="fa-IR" sz="2800" b="1" dirty="0" smtClean="0">
                <a:cs typeface="Taher" pitchFamily="2" charset="-78"/>
              </a:rPr>
              <a:t>زهرا</a:t>
            </a:r>
            <a:r>
              <a:rPr lang="fa-IR" sz="2800" b="1" dirty="0" smtClean="0">
                <a:cs typeface="Taher" pitchFamily="2" charset="-78"/>
                <a:sym typeface="Roumouz1"/>
              </a:rPr>
              <a:t></a:t>
            </a:r>
            <a:r>
              <a:rPr lang="fa-IR" sz="2800" b="1" dirty="0" smtClean="0">
                <a:cs typeface="Taher" pitchFamily="2" charset="-78"/>
              </a:rPr>
              <a:t> </a:t>
            </a:r>
            <a:r>
              <a:rPr lang="fa-IR" sz="2800" b="1" dirty="0">
                <a:cs typeface="Taher" pitchFamily="2" charset="-78"/>
              </a:rPr>
              <a:t>به طرف عمر آمد و فرياد زد: يا ابتاه، يا رسول اللَّه! عمر شمشير را در حالى كه در غلافش بود بلند كرد و بر پهلوى فاطمه زد. آن حضرت ناله كرد: يا ابتاه! عمر تازيانه را بلند كرد و بر بازوى حضرت زد. آن حضرت صدا زد: </a:t>
            </a:r>
            <a:r>
              <a:rPr lang="fa-IR" sz="2800" b="1" dirty="0" smtClean="0">
                <a:cs typeface="Taher" pitchFamily="2" charset="-78"/>
              </a:rPr>
              <a:t>يا </a:t>
            </a:r>
            <a:r>
              <a:rPr lang="fa-IR" sz="2800" b="1" dirty="0">
                <a:cs typeface="Taher" pitchFamily="2" charset="-78"/>
              </a:rPr>
              <a:t>رسول اللَّه، ابوبكر و عمر با بازماندگانت چه بد رفتار مى‌كنند»!</a:t>
            </a:r>
            <a:endParaRPr lang="en-US" sz="2800" b="1" dirty="0">
              <a:cs typeface="Taher" pitchFamily="2" charset="-78"/>
            </a:endParaRPr>
          </a:p>
          <a:p>
            <a:pPr algn="justLow" rtl="1"/>
            <a:r>
              <a:rPr lang="fa-IR" sz="3200" b="1" dirty="0" smtClean="0">
                <a:cs typeface="Taher" pitchFamily="2" charset="-78"/>
              </a:rPr>
              <a:t>علي</a:t>
            </a:r>
            <a:r>
              <a:rPr lang="fa-IR" sz="3200" b="1" dirty="0" smtClean="0">
                <a:cs typeface="Taher" pitchFamily="2" charset="-78"/>
                <a:sym typeface="Roumouz1"/>
              </a:rPr>
              <a:t></a:t>
            </a:r>
            <a:r>
              <a:rPr lang="fa-IR" sz="3200" b="1" dirty="0" smtClean="0">
                <a:cs typeface="Taher" pitchFamily="2" charset="-78"/>
              </a:rPr>
              <a:t> </a:t>
            </a:r>
            <a:r>
              <a:rPr lang="fa-IR" sz="3200" b="1" dirty="0">
                <a:cs typeface="Taher" pitchFamily="2" charset="-78"/>
              </a:rPr>
              <a:t>ناگهان از جا برخاست و گريبان عمر را گرفت و او را به شدت كشيد و بر زمين زد و بر بينى و گردنش كوبيد و خواست او را بكشد؛ ولى به ياد سخن </a:t>
            </a:r>
            <a:r>
              <a:rPr lang="fa-IR" sz="3200" b="1" dirty="0" smtClean="0">
                <a:cs typeface="Taher" pitchFamily="2" charset="-78"/>
              </a:rPr>
              <a:t>پيامبر</a:t>
            </a:r>
            <a:r>
              <a:rPr lang="fa-IR" sz="3200" b="1" dirty="0" smtClean="0">
                <a:cs typeface="Taher" pitchFamily="2" charset="-78"/>
                <a:sym typeface="Roumouz"/>
              </a:rPr>
              <a:t></a:t>
            </a:r>
            <a:r>
              <a:rPr lang="fa-IR" sz="3200" b="1" dirty="0" smtClean="0">
                <a:cs typeface="Taher" pitchFamily="2" charset="-78"/>
              </a:rPr>
              <a:t> </a:t>
            </a:r>
            <a:r>
              <a:rPr lang="fa-IR" sz="3200" b="1" dirty="0">
                <a:cs typeface="Taher" pitchFamily="2" charset="-78"/>
              </a:rPr>
              <a:t>و وصيتى كه به او كرده بود افتاد، فرمود: اى پسر صُهاك! قسم به آنكه محمّد را به پيامبرى مبعوث نمود، اگر مقدرّات الهى و عهدى كه پيامبر با من بسته است، نبود، مى‏دانستى كه تو نمى‏توانى به خانه من داخل شوى» </a:t>
            </a:r>
            <a:endParaRPr lang="en-US" sz="3600" b="1" dirty="0">
              <a:solidFill>
                <a:schemeClr val="tx1"/>
              </a:solidFill>
              <a:cs typeface="Taher" pitchFamily="2" charset="-78"/>
            </a:endParaRPr>
          </a:p>
        </p:txBody>
      </p:sp>
    </p:spTree>
    <p:extLst>
      <p:ext uri="{BB962C8B-B14F-4D97-AF65-F5344CB8AC3E}">
        <p14:creationId xmlns:p14="http://schemas.microsoft.com/office/powerpoint/2010/main" val="76844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16632"/>
            <a:ext cx="6208574" cy="908720"/>
          </a:xfrm>
        </p:spPr>
        <p:txBody>
          <a:bodyPr>
            <a:noAutofit/>
          </a:bodyPr>
          <a:lstStyle/>
          <a:p>
            <a:pPr algn="ctr" rtl="1"/>
            <a:r>
              <a:rPr lang="fa-IR" sz="5400" dirty="0" smtClean="0">
                <a:latin typeface="IranNastaliq" pitchFamily="18" charset="0"/>
                <a:cs typeface="IranNastaliq" pitchFamily="18" charset="0"/>
              </a:rPr>
              <a:t>اميرمؤمنان</a:t>
            </a:r>
            <a:r>
              <a:rPr lang="fa-IR" sz="2800" dirty="0" smtClean="0">
                <a:latin typeface="IranNastaliq" pitchFamily="18" charset="0"/>
                <a:cs typeface="IranNastaliq" pitchFamily="18" charset="0"/>
                <a:sym typeface="Roumouz1"/>
              </a:rPr>
              <a:t></a:t>
            </a:r>
            <a:r>
              <a:rPr lang="fa-IR" sz="5400" dirty="0" smtClean="0">
                <a:latin typeface="IranNastaliq" pitchFamily="18" charset="0"/>
                <a:cs typeface="IranNastaliq" pitchFamily="18" charset="0"/>
                <a:sym typeface="Roumouz1"/>
              </a:rPr>
              <a:t>تابع فرمان رسول خدا</a:t>
            </a:r>
            <a:r>
              <a:rPr lang="fa-IR" sz="2800" dirty="0" smtClean="0">
                <a:latin typeface="IranNastaliq" pitchFamily="18" charset="0"/>
                <a:cs typeface="IranNastaliq" pitchFamily="18" charset="0"/>
                <a:sym typeface="Roumouz"/>
              </a:rPr>
              <a:t></a:t>
            </a:r>
            <a:endParaRPr lang="en-US" sz="5400" dirty="0">
              <a:latin typeface="IranNastaliq" pitchFamily="18" charset="0"/>
              <a:cs typeface="IranNastaliq" pitchFamily="18" charset="0"/>
            </a:endParaRPr>
          </a:p>
        </p:txBody>
      </p:sp>
      <p:sp>
        <p:nvSpPr>
          <p:cNvPr id="3" name="Subtitle 2"/>
          <p:cNvSpPr>
            <a:spLocks noGrp="1"/>
          </p:cNvSpPr>
          <p:nvPr>
            <p:ph type="subTitle" idx="1"/>
          </p:nvPr>
        </p:nvSpPr>
        <p:spPr>
          <a:xfrm>
            <a:off x="1058416" y="1368805"/>
            <a:ext cx="7715304" cy="4436459"/>
          </a:xfrm>
          <a:effectLst>
            <a:glow rad="228600">
              <a:schemeClr val="accent4">
                <a:satMod val="175000"/>
                <a:alpha val="40000"/>
              </a:schemeClr>
            </a:glow>
          </a:effectLst>
        </p:spPr>
        <p:style>
          <a:lnRef idx="2">
            <a:schemeClr val="accent4"/>
          </a:lnRef>
          <a:fillRef idx="1002">
            <a:schemeClr val="lt1"/>
          </a:fillRef>
          <a:effectRef idx="0">
            <a:schemeClr val="accent4"/>
          </a:effectRef>
          <a:fontRef idx="minor">
            <a:schemeClr val="dk1"/>
          </a:fontRef>
        </p:style>
        <p:txBody>
          <a:bodyPr>
            <a:noAutofit/>
          </a:bodyPr>
          <a:lstStyle/>
          <a:p>
            <a:pPr algn="justLow" rtl="1"/>
            <a:r>
              <a:rPr lang="fa-IR" sz="4400" dirty="0" smtClean="0">
                <a:cs typeface="Taher" pitchFamily="2" charset="-78"/>
              </a:rPr>
              <a:t>فَإِذَا </a:t>
            </a:r>
            <a:r>
              <a:rPr lang="fa-IR" sz="4400" dirty="0">
                <a:cs typeface="Taher" pitchFamily="2" charset="-78"/>
              </a:rPr>
              <a:t>قُبِضْتُ وَفَرَغْتَ مِنْ جَمِيعِ مَا أُوصِيكَ بِهِ وَغَيَّبْتَنِي فِي قَبْرِي فَالْزَمْ بَيْتَكَ وَاجْمَعِ الْقُرْآنَ عَلَى تَأْلِيفِهِ وَالْفَرَائِضَ وَالْأَحْكَامَ عَلَى تَنْزِيلِهِ ثُمَّ امْضِ [ذَلِكَ‏] عَلَى غير لائمة [عَزَائِمِهِ وَ] عَلَى مَا أَمَرْتُكَ بِهِ </a:t>
            </a:r>
            <a:r>
              <a:rPr lang="fa-IR" sz="4400" dirty="0">
                <a:solidFill>
                  <a:schemeClr val="accent3">
                    <a:lumMod val="50000"/>
                  </a:schemeClr>
                </a:solidFill>
                <a:effectLst>
                  <a:outerShdw blurRad="38100" dist="38100" dir="2700000" algn="tl">
                    <a:srgbClr val="000000">
                      <a:alpha val="43137"/>
                    </a:srgbClr>
                  </a:outerShdw>
                </a:effectLst>
                <a:cs typeface="Taher" pitchFamily="2" charset="-78"/>
              </a:rPr>
              <a:t>وَعَلَيْكَ بِالصَّبْرِ عَلَى مَا يَنْزِلُ بِكَ وَبِهَا [يعني بفاطمة] حَتَّى </a:t>
            </a:r>
            <a:r>
              <a:rPr lang="fa-IR" sz="4400" dirty="0" smtClean="0">
                <a:solidFill>
                  <a:schemeClr val="accent3">
                    <a:lumMod val="50000"/>
                  </a:schemeClr>
                </a:solidFill>
                <a:effectLst>
                  <a:outerShdw blurRad="38100" dist="38100" dir="2700000" algn="tl">
                    <a:srgbClr val="000000">
                      <a:alpha val="43137"/>
                    </a:srgbClr>
                  </a:outerShdw>
                </a:effectLst>
                <a:cs typeface="Taher" pitchFamily="2" charset="-78"/>
              </a:rPr>
              <a:t>تَقَدَّمُوا عَلَيَّ...</a:t>
            </a:r>
            <a:endParaRPr lang="en-US" sz="4400" b="1" dirty="0">
              <a:solidFill>
                <a:schemeClr val="accent3">
                  <a:lumMod val="50000"/>
                </a:schemeClr>
              </a:solidFill>
              <a:effectLst>
                <a:outerShdw blurRad="38100" dist="38100" dir="2700000" algn="tl">
                  <a:srgbClr val="000000">
                    <a:alpha val="43137"/>
                  </a:srgbClr>
                </a:outerShdw>
              </a:effectLst>
              <a:cs typeface="Taher" pitchFamily="2" charset="-78"/>
            </a:endParaRPr>
          </a:p>
        </p:txBody>
      </p:sp>
      <p:sp>
        <p:nvSpPr>
          <p:cNvPr id="4" name="Rectangle 3"/>
          <p:cNvSpPr/>
          <p:nvPr/>
        </p:nvSpPr>
        <p:spPr>
          <a:xfrm>
            <a:off x="1043608" y="6351711"/>
            <a:ext cx="4126386" cy="461665"/>
          </a:xfrm>
          <a:prstGeom prst="rect">
            <a:avLst/>
          </a:prstGeom>
          <a:effectLst>
            <a:glow rad="139700">
              <a:schemeClr val="accent4">
                <a:satMod val="175000"/>
                <a:alpha val="40000"/>
              </a:schemeClr>
            </a:glow>
            <a:outerShdw blurRad="63500" dist="254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none">
            <a:spAutoFit/>
          </a:bodyPr>
          <a:lstStyle/>
          <a:p>
            <a:pPr algn="justLow" rtl="1"/>
            <a:r>
              <a:rPr lang="fa-IR" sz="2400" dirty="0" smtClean="0">
                <a:solidFill>
                  <a:srgbClr val="C00000"/>
                </a:solidFill>
                <a:cs typeface="Homa" pitchFamily="2" charset="-78"/>
              </a:rPr>
              <a:t>خصائص</a:t>
            </a:r>
            <a:r>
              <a:rPr lang="fa-IR" sz="2400" dirty="0">
                <a:solidFill>
                  <a:srgbClr val="C00000"/>
                </a:solidFill>
                <a:cs typeface="Homa" pitchFamily="2" charset="-78"/>
              </a:rPr>
              <a:t>‏</a:t>
            </a:r>
            <a:r>
              <a:rPr lang="fa-IR" sz="2400" dirty="0" smtClean="0">
                <a:solidFill>
                  <a:srgbClr val="C00000"/>
                </a:solidFill>
                <a:cs typeface="Homa" pitchFamily="2" charset="-78"/>
              </a:rPr>
              <a:t>الأئمه </a:t>
            </a:r>
            <a:r>
              <a:rPr lang="en-US" sz="2400" dirty="0">
                <a:solidFill>
                  <a:srgbClr val="C00000"/>
                </a:solidFill>
                <a:cs typeface="Homa" pitchFamily="2" charset="-78"/>
                <a:sym typeface="Roumouz"/>
              </a:rPr>
              <a:t></a:t>
            </a:r>
            <a:r>
              <a:rPr lang="fa-IR" sz="2400" dirty="0">
                <a:solidFill>
                  <a:srgbClr val="C00000"/>
                </a:solidFill>
                <a:cs typeface="Homa" pitchFamily="2" charset="-78"/>
              </a:rPr>
              <a:t>، سيد رضي، ص73</a:t>
            </a:r>
            <a:endParaRPr lang="en-US" sz="2400" dirty="0">
              <a:solidFill>
                <a:srgbClr val="C00000"/>
              </a:solidFill>
              <a:cs typeface="Homa" pitchFamily="2" charset="-78"/>
            </a:endParaRPr>
          </a:p>
        </p:txBody>
      </p:sp>
    </p:spTree>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428604"/>
            <a:ext cx="6637202" cy="1143008"/>
          </a:xfrm>
        </p:spPr>
        <p:txBody>
          <a:bodyPr>
            <a:noAutofit/>
          </a:bodyPr>
          <a:lstStyle/>
          <a:p>
            <a:pPr algn="justLow" rtl="1"/>
            <a:r>
              <a:rPr lang="fa-IR" sz="7200" dirty="0" smtClean="0">
                <a:latin typeface="IranNastaliq" pitchFamily="18" charset="0"/>
                <a:cs typeface="IranNastaliq" pitchFamily="18" charset="0"/>
              </a:rPr>
              <a:t>چرا رسول خدا</a:t>
            </a:r>
            <a:r>
              <a:rPr lang="fa-IR" sz="3200" dirty="0" smtClean="0">
                <a:latin typeface="IranNastaliq" pitchFamily="18" charset="0"/>
                <a:cs typeface="IranNastaliq" pitchFamily="18" charset="0"/>
                <a:sym typeface="Roumouz"/>
              </a:rPr>
              <a:t></a:t>
            </a:r>
            <a:r>
              <a:rPr lang="fa-IR" sz="7200" dirty="0" smtClean="0">
                <a:latin typeface="IranNastaliq" pitchFamily="18" charset="0"/>
                <a:cs typeface="IranNastaliq" pitchFamily="18" charset="0"/>
                <a:sym typeface="Roumouz"/>
              </a:rPr>
              <a:t>از زنان مسلمان دفاع نكرد؟</a:t>
            </a:r>
            <a:endParaRPr lang="en-US" sz="7200" dirty="0">
              <a:latin typeface="IranNastaliq" pitchFamily="18" charset="0"/>
              <a:cs typeface="IranNastaliq" pitchFamily="18" charset="0"/>
            </a:endParaRPr>
          </a:p>
        </p:txBody>
      </p:sp>
      <p:sp>
        <p:nvSpPr>
          <p:cNvPr id="3" name="Subtitle 2"/>
          <p:cNvSpPr>
            <a:spLocks noGrp="1"/>
          </p:cNvSpPr>
          <p:nvPr>
            <p:ph type="subTitle" idx="1"/>
          </p:nvPr>
        </p:nvSpPr>
        <p:spPr>
          <a:xfrm>
            <a:off x="1187624" y="1700808"/>
            <a:ext cx="7643866" cy="4291342"/>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r>
              <a:rPr lang="fa-IR" sz="3600" b="1" dirty="0">
                <a:cs typeface="Taher" pitchFamily="2" charset="-78"/>
              </a:rPr>
              <a:t>(11342) سمية بنت خباط...  والدة عمار بن ياسر كانت سابعة سبعة في الاسلام عذبها أبو جهل </a:t>
            </a:r>
            <a:r>
              <a:rPr lang="fa-IR" sz="3600" b="1" dirty="0">
                <a:solidFill>
                  <a:schemeClr val="accent3">
                    <a:lumMod val="75000"/>
                  </a:schemeClr>
                </a:solidFill>
                <a:cs typeface="Taher" pitchFamily="2" charset="-78"/>
              </a:rPr>
              <a:t>وطعنها في </a:t>
            </a:r>
            <a:r>
              <a:rPr lang="fa-IR" sz="3600" b="1" dirty="0" smtClean="0">
                <a:solidFill>
                  <a:schemeClr val="accent3">
                    <a:lumMod val="75000"/>
                  </a:schemeClr>
                </a:solidFill>
                <a:cs typeface="Taher" pitchFamily="2" charset="-78"/>
              </a:rPr>
              <a:t>قُبُلِها </a:t>
            </a:r>
            <a:r>
              <a:rPr lang="fa-IR" sz="3600" b="1" dirty="0">
                <a:solidFill>
                  <a:schemeClr val="accent3">
                    <a:lumMod val="75000"/>
                  </a:schemeClr>
                </a:solidFill>
                <a:cs typeface="Taher" pitchFamily="2" charset="-78"/>
              </a:rPr>
              <a:t>فماتت</a:t>
            </a:r>
            <a:r>
              <a:rPr lang="fa-IR" sz="3600" b="1" dirty="0">
                <a:cs typeface="Taher" pitchFamily="2" charset="-78"/>
              </a:rPr>
              <a:t> فكانت أول شهيدة في الاسلام... عذبها آل بني المغيرة على الاسلام وهي تأبى غيره حتى قتلوها وكان رسول الله صلى الله عليه وسلم يمر بعمار وأمه وأبيه وهم يُعذّبون بالأبطح في رمضاء مكة فيقول صبرا يا آل ياسر موعدكم الجنة.</a:t>
            </a:r>
            <a:endParaRPr lang="en-US" sz="3600" b="1" dirty="0">
              <a:solidFill>
                <a:schemeClr val="tx1"/>
              </a:solidFill>
              <a:cs typeface="Taher" pitchFamily="2" charset="-78"/>
            </a:endParaRPr>
          </a:p>
        </p:txBody>
      </p:sp>
      <p:sp>
        <p:nvSpPr>
          <p:cNvPr id="4" name="Rectangle 3"/>
          <p:cNvSpPr/>
          <p:nvPr/>
        </p:nvSpPr>
        <p:spPr>
          <a:xfrm>
            <a:off x="1043608" y="6301029"/>
            <a:ext cx="6346545"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pPr algn="justLow" rtl="1"/>
            <a:r>
              <a:rPr lang="fa-IR" sz="2400" dirty="0" smtClean="0">
                <a:solidFill>
                  <a:srgbClr val="C00000"/>
                </a:solidFill>
                <a:cs typeface="Homa" pitchFamily="2" charset="-78"/>
              </a:rPr>
              <a:t>الإصابه </a:t>
            </a:r>
            <a:r>
              <a:rPr lang="fa-IR" sz="2400" dirty="0">
                <a:solidFill>
                  <a:srgbClr val="C00000"/>
                </a:solidFill>
                <a:cs typeface="Homa" pitchFamily="2" charset="-78"/>
              </a:rPr>
              <a:t>في تمييز </a:t>
            </a:r>
            <a:r>
              <a:rPr lang="fa-IR" sz="2400" dirty="0" smtClean="0">
                <a:solidFill>
                  <a:srgbClr val="C00000"/>
                </a:solidFill>
                <a:cs typeface="Homa" pitchFamily="2" charset="-78"/>
              </a:rPr>
              <a:t>الصحابه، </a:t>
            </a:r>
            <a:r>
              <a:rPr lang="fa-IR" sz="2400" dirty="0">
                <a:solidFill>
                  <a:srgbClr val="C00000"/>
                </a:solidFill>
                <a:cs typeface="Homa" pitchFamily="2" charset="-78"/>
              </a:rPr>
              <a:t>ابن حجر عسقلاني، ج 7، ص 712</a:t>
            </a:r>
            <a:endParaRPr lang="en-US" sz="2400" dirty="0">
              <a:solidFill>
                <a:srgbClr val="C00000"/>
              </a:solidFill>
              <a:cs typeface="Homa" pitchFamily="2" charset="-78"/>
            </a:endParaRPr>
          </a:p>
        </p:txBody>
      </p:sp>
    </p:spTree>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31" t="5491" r="8036"/>
          <a:stretch/>
        </p:blipFill>
        <p:spPr>
          <a:xfrm>
            <a:off x="2339752" y="1700808"/>
            <a:ext cx="5396663" cy="8584788"/>
          </a:xfrm>
          <a:prstGeom prst="rect">
            <a:avLst/>
          </a:prstGeom>
        </p:spPr>
      </p:pic>
    </p:spTree>
    <p:extLst>
      <p:ext uri="{BB962C8B-B14F-4D97-AF65-F5344CB8AC3E}">
        <p14:creationId xmlns:p14="http://schemas.microsoft.com/office/powerpoint/2010/main" val="9884723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434 0.2919 L 0.00503 -0.61528 " pathEditMode="relative" rAng="0" ptsTypes="AA">
                                      <p:cBhvr>
                                        <p:cTn id="10" dur="2000" fill="hold"/>
                                        <p:tgtEl>
                                          <p:spTgt spid="4"/>
                                        </p:tgtEl>
                                        <p:attrNameLst>
                                          <p:attrName>ppt_x</p:attrName>
                                          <p:attrName>ppt_y</p:attrName>
                                        </p:attrNameLst>
                                      </p:cBhvr>
                                      <p:rCtr x="469" y="-4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887" y="1484784"/>
            <a:ext cx="4957409" cy="6858000"/>
          </a:xfrm>
          <a:prstGeom prst="rect">
            <a:avLst/>
          </a:prstGeom>
        </p:spPr>
      </p:pic>
    </p:spTree>
    <p:extLst>
      <p:ext uri="{BB962C8B-B14F-4D97-AF65-F5344CB8AC3E}">
        <p14:creationId xmlns:p14="http://schemas.microsoft.com/office/powerpoint/2010/main" val="299448682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860" y="428604"/>
            <a:ext cx="5422756" cy="1143008"/>
          </a:xfrm>
        </p:spPr>
        <p:txBody>
          <a:bodyPr>
            <a:noAutofit/>
          </a:bodyPr>
          <a:lstStyle/>
          <a:p>
            <a:pPr algn="justLow" rtl="1"/>
            <a:r>
              <a:rPr lang="fa-IR" sz="7200" dirty="0" smtClean="0">
                <a:latin typeface="IranNastaliq" pitchFamily="18" charset="0"/>
                <a:cs typeface="IranNastaliq" pitchFamily="18" charset="0"/>
              </a:rPr>
              <a:t>چرا عثمان از زن خودش دفاع نكرد؟</a:t>
            </a:r>
            <a:endParaRPr lang="en-US" sz="7200" dirty="0">
              <a:latin typeface="IranNastaliq" pitchFamily="18" charset="0"/>
              <a:cs typeface="IranNastaliq" pitchFamily="18" charset="0"/>
            </a:endParaRPr>
          </a:p>
        </p:txBody>
      </p:sp>
      <p:sp>
        <p:nvSpPr>
          <p:cNvPr id="3" name="Subtitle 2"/>
          <p:cNvSpPr>
            <a:spLocks noGrp="1"/>
          </p:cNvSpPr>
          <p:nvPr>
            <p:ph type="subTitle" idx="1"/>
          </p:nvPr>
        </p:nvSpPr>
        <p:spPr>
          <a:xfrm>
            <a:off x="1214414" y="1643050"/>
            <a:ext cx="7643866" cy="4286280"/>
          </a:xfrm>
        </p:spPr>
        <p:txBody>
          <a:bodyPr>
            <a:noAutofit/>
          </a:bodyPr>
          <a:lstStyle/>
          <a:p>
            <a:pPr algn="justLow" rtl="1"/>
            <a:r>
              <a:rPr lang="fa-IR" sz="4000" dirty="0" smtClean="0">
                <a:cs typeface="Taher" pitchFamily="2" charset="-78"/>
              </a:rPr>
              <a:t>طبري: وجاء </a:t>
            </a:r>
            <a:r>
              <a:rPr lang="fa-IR" sz="4000" dirty="0">
                <a:cs typeface="Taher" pitchFamily="2" charset="-78"/>
              </a:rPr>
              <a:t>سودان بن حمران ليضربه فانكبت عليه نائلة ابنة الفرافصة واتقت السيف بيدها فتعمدها ونفح أصابعها فأطن أصابع يدها وولت</a:t>
            </a:r>
            <a:r>
              <a:rPr lang="fa-IR" sz="4000" dirty="0">
                <a:solidFill>
                  <a:srgbClr val="7030A0"/>
                </a:solidFill>
                <a:cs typeface="Taher" pitchFamily="2" charset="-78"/>
              </a:rPr>
              <a:t> فغمز أوراكها وقال أنها لكبيرة العجيزة</a:t>
            </a:r>
            <a:r>
              <a:rPr lang="fa-IR" sz="4000" dirty="0">
                <a:cs typeface="Taher" pitchFamily="2" charset="-78"/>
              </a:rPr>
              <a:t> وضرب عثمان فقتله</a:t>
            </a:r>
            <a:r>
              <a:rPr lang="fa-IR" sz="4000" dirty="0" smtClean="0">
                <a:cs typeface="Taher" pitchFamily="2" charset="-78"/>
              </a:rPr>
              <a:t>.</a:t>
            </a:r>
          </a:p>
          <a:p>
            <a:pPr algn="justLow" rtl="1"/>
            <a:r>
              <a:rPr lang="fa-IR" sz="4000" dirty="0" smtClean="0">
                <a:cs typeface="Taher" pitchFamily="2" charset="-78"/>
              </a:rPr>
              <a:t>ابن كثير: ... فقطع </a:t>
            </a:r>
            <a:r>
              <a:rPr lang="fa-IR" sz="4000" dirty="0">
                <a:cs typeface="Taher" pitchFamily="2" charset="-78"/>
              </a:rPr>
              <a:t>أصابعها </a:t>
            </a:r>
            <a:r>
              <a:rPr lang="fa-IR" sz="4000" dirty="0">
                <a:solidFill>
                  <a:schemeClr val="accent3">
                    <a:lumMod val="75000"/>
                  </a:schemeClr>
                </a:solidFill>
                <a:cs typeface="Taher" pitchFamily="2" charset="-78"/>
              </a:rPr>
              <a:t>فولت فضرب عجيزتها بيده وقال: أنها لكبيرة </a:t>
            </a:r>
            <a:r>
              <a:rPr lang="fa-IR" sz="4000" dirty="0" smtClean="0">
                <a:solidFill>
                  <a:schemeClr val="accent3">
                    <a:lumMod val="75000"/>
                  </a:schemeClr>
                </a:solidFill>
                <a:cs typeface="Taher" pitchFamily="2" charset="-78"/>
              </a:rPr>
              <a:t>العجيزة</a:t>
            </a:r>
            <a:r>
              <a:rPr lang="fa-IR" sz="4000" dirty="0" smtClean="0">
                <a:cs typeface="Taher" pitchFamily="2" charset="-78"/>
              </a:rPr>
              <a:t> وضرب </a:t>
            </a:r>
            <a:r>
              <a:rPr lang="fa-IR" sz="4000" dirty="0">
                <a:cs typeface="Taher" pitchFamily="2" charset="-78"/>
              </a:rPr>
              <a:t>عثمان فقتله.</a:t>
            </a:r>
            <a:endParaRPr lang="en-US" sz="4000" b="1" dirty="0">
              <a:solidFill>
                <a:schemeClr val="tx1"/>
              </a:solidFill>
              <a:cs typeface="Taher" pitchFamily="2" charset="-78"/>
            </a:endParaRPr>
          </a:p>
        </p:txBody>
      </p:sp>
      <p:sp>
        <p:nvSpPr>
          <p:cNvPr id="4" name="Rectangle 3"/>
          <p:cNvSpPr/>
          <p:nvPr/>
        </p:nvSpPr>
        <p:spPr>
          <a:xfrm>
            <a:off x="1107573" y="6253483"/>
            <a:ext cx="3174267"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pPr algn="justLow" rtl="1"/>
            <a:r>
              <a:rPr lang="fa-IR" sz="2400" dirty="0" smtClean="0">
                <a:cs typeface="Homa" pitchFamily="2" charset="-78"/>
              </a:rPr>
              <a:t>البداية </a:t>
            </a:r>
            <a:r>
              <a:rPr lang="fa-IR" sz="2400" dirty="0">
                <a:cs typeface="Homa" pitchFamily="2" charset="-78"/>
              </a:rPr>
              <a:t>والنهاية، </a:t>
            </a:r>
            <a:r>
              <a:rPr lang="fa-IR" sz="2400" dirty="0" smtClean="0">
                <a:cs typeface="Homa" pitchFamily="2" charset="-78"/>
              </a:rPr>
              <a:t>ج10، ص315</a:t>
            </a:r>
            <a:endParaRPr lang="en-US" sz="2400" dirty="0">
              <a:solidFill>
                <a:srgbClr val="C00000"/>
              </a:solidFill>
              <a:cs typeface="Homa" pitchFamily="2" charset="-78"/>
            </a:endParaRPr>
          </a:p>
        </p:txBody>
      </p:sp>
      <p:sp>
        <p:nvSpPr>
          <p:cNvPr id="5" name="Rectangle 4"/>
          <p:cNvSpPr/>
          <p:nvPr/>
        </p:nvSpPr>
        <p:spPr>
          <a:xfrm>
            <a:off x="4429124" y="4143380"/>
            <a:ext cx="2928958"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algn="r" rtl="1"/>
            <a:r>
              <a:rPr lang="fa-IR" sz="2400" dirty="0">
                <a:cs typeface="Homa" pitchFamily="2" charset="-78"/>
              </a:rPr>
              <a:t>تاريخ الطبري، </a:t>
            </a:r>
            <a:r>
              <a:rPr lang="fa-IR" sz="2400" dirty="0" smtClean="0">
                <a:cs typeface="Homa" pitchFamily="2" charset="-78"/>
              </a:rPr>
              <a:t>ج4، ص391</a:t>
            </a:r>
            <a:endParaRPr lang="en-US" sz="2400" dirty="0"/>
          </a:p>
        </p:txBody>
      </p:sp>
    </p:spTree>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2008-05-27T14:21:28Z</outs:dateTime>
      <outs:isPinned>true</outs:isPinned>
    </outs:relatedDate>
    <outs:relatedDate>
      <outs:type>2</outs:type>
      <outs:displayName>Created</outs:displayName>
      <outs:dateTime>2008-05-27T09:31:28Z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Agha</outs:displayName>
          <outs:accountName/>
        </outs:relatedPerson>
      </outs:people>
      <outs:source>0</outs:source>
      <outs:isPinned>true</outs:isPinned>
    </outs:relatedPeopleItem>
    <outs:relatedPeopleItem>
      <outs:category>Last modified by</outs:category>
      <outs:people>
        <outs:relatedPerson>
          <outs:displayName>Agha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7A340376-5E5C-4722-94EE-A0CD3467682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TG_Diagram_008</Template>
  <TotalTime>323</TotalTime>
  <Words>776</Words>
  <Application>Microsoft Office PowerPoint</Application>
  <PresentationFormat>On-screen Show (4:3)</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چرا اميرمؤمنان از همسرش دفاع نكرد؟</vt:lpstr>
      <vt:lpstr>خلاصه پاسخ‌ها</vt:lpstr>
      <vt:lpstr>عكس العمل تند اميرمؤمنان در برابر عمر و يادآوري وصيت رسول خدا</vt:lpstr>
      <vt:lpstr>PowerPoint Presentation</vt:lpstr>
      <vt:lpstr>اميرمؤمنانتابع فرمان رسول خدا</vt:lpstr>
      <vt:lpstr>چرا رسول خدااز زنان مسلمان دفاع نكرد؟</vt:lpstr>
      <vt:lpstr>PowerPoint Presentation</vt:lpstr>
      <vt:lpstr>PowerPoint Presentation</vt:lpstr>
      <vt:lpstr>چرا عثمان از زن خودش دفاع نكرد؟</vt:lpstr>
      <vt:lpstr>PowerPoint Presentation</vt:lpstr>
      <vt:lpstr>PowerPoint Presentation</vt:lpstr>
      <vt:lpstr>PowerPoint Presentation</vt:lpstr>
      <vt:lpstr>PowerPoint Presentation</vt:lpstr>
      <vt:lpstr>چرا حضرت ابراهيماز همسرش دفاع نكرد؟</vt:lpstr>
      <vt:lpstr>PowerPoint Presentation</vt:lpstr>
      <vt:lpstr>PowerPoint Presentation</vt:lpstr>
      <vt:lpstr>PowerPoint Presentation</vt:lpstr>
    </vt:vector>
  </TitlesOfParts>
  <Company>Yazdani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Agha</dc:creator>
  <cp:lastModifiedBy>agha</cp:lastModifiedBy>
  <cp:revision>75</cp:revision>
  <dcterms:created xsi:type="dcterms:W3CDTF">2008-05-27T09:31:28Z</dcterms:created>
  <dcterms:modified xsi:type="dcterms:W3CDTF">2012-04-27T06:36:32Z</dcterms:modified>
</cp:coreProperties>
</file>