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432" r:id="rId3"/>
    <p:sldId id="476" r:id="rId4"/>
    <p:sldId id="477" r:id="rId5"/>
    <p:sldId id="419" r:id="rId6"/>
    <p:sldId id="427" r:id="rId7"/>
    <p:sldId id="428" r:id="rId8"/>
    <p:sldId id="429" r:id="rId9"/>
    <p:sldId id="433" r:id="rId10"/>
    <p:sldId id="478" r:id="rId11"/>
    <p:sldId id="480" r:id="rId12"/>
    <p:sldId id="479" r:id="rId13"/>
    <p:sldId id="435" r:id="rId14"/>
    <p:sldId id="434" r:id="rId15"/>
    <p:sldId id="481" r:id="rId16"/>
    <p:sldId id="437" r:id="rId17"/>
    <p:sldId id="4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66"/>
    <a:srgbClr val="CCCC00"/>
    <a:srgbClr val="FFCC99"/>
    <a:srgbClr val="9CDBE2"/>
    <a:srgbClr val="F08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9F2F-836A-4699-BEBC-D69318BB5A6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7799-8954-49FC-9FE8-F9BE69CC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7799-8954-49FC-9FE8-F9BE69CC2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434" y="2130425"/>
            <a:ext cx="7228417" cy="1841500"/>
          </a:xfrm>
        </p:spPr>
        <p:txBody>
          <a:bodyPr/>
          <a:lstStyle>
            <a:lvl1pPr>
              <a:lnSpc>
                <a:spcPct val="150000"/>
              </a:lnSpc>
              <a:defRPr sz="480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defRPr>
            </a:lvl1pPr>
          </a:lstStyle>
          <a:p>
            <a:r>
              <a:rPr lang="fa-IR" dirty="0" smtClean="0"/>
              <a:t>سر فصل و عنوان</a:t>
            </a:r>
            <a:endParaRPr 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434" y="4364611"/>
            <a:ext cx="11523133" cy="2354845"/>
          </a:xfrm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lnSpc>
                <a:spcPct val="150000"/>
              </a:lnSpc>
              <a:buNone/>
              <a:defRPr sz="4800" b="1" cap="none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Yagut" pitchFamily="2" charset="-78"/>
              </a:defRPr>
            </a:lvl1pPr>
          </a:lstStyle>
          <a:p>
            <a:r>
              <a:rPr lang="fa-IR" dirty="0" smtClean="0"/>
              <a:t>توضیحات فصل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05" y="1732280"/>
            <a:ext cx="4689150" cy="24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453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1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261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یتر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1463" indent="-271463" algn="justLow">
              <a:defRPr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defRPr>
            </a:lvl1pPr>
            <a:lvl2pPr marL="714375" indent="-257175" algn="justLow">
              <a:defRPr b="1" cap="none" spc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defRPr>
            </a:lvl2pPr>
            <a:lvl3pPr marL="1171575" indent="-257175" algn="justLow">
              <a:defRPr b="1" cap="none" spc="0">
                <a:ln w="12700">
                  <a:noFill/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defRPr>
            </a:lvl3pPr>
            <a:lvl4pPr marL="1614488" indent="-242888" algn="justLow">
              <a:defRPr b="1" cap="none" spc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defRPr>
            </a:lvl4pPr>
            <a:lvl5pPr marL="2057400" indent="-228600" algn="justLow">
              <a:defRPr b="1" cap="none" spc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Roya" pitchFamily="2" charset="-78"/>
              </a:defRPr>
            </a:lvl5pPr>
          </a:lstStyle>
          <a:p>
            <a:pPr lvl="0"/>
            <a:r>
              <a:rPr lang="fa-IR" dirty="0" smtClean="0"/>
              <a:t>خطوط سطح یکم</a:t>
            </a:r>
            <a:endParaRPr lang="en-US" dirty="0" smtClean="0"/>
          </a:p>
          <a:p>
            <a:pPr lvl="1"/>
            <a:r>
              <a:rPr lang="fa-IR" dirty="0" smtClean="0"/>
              <a:t>خطوط سطح دوم</a:t>
            </a:r>
            <a:endParaRPr lang="en-US" dirty="0" smtClean="0"/>
          </a:p>
          <a:p>
            <a:pPr lvl="2"/>
            <a:r>
              <a:rPr lang="fa-IR" dirty="0" smtClean="0"/>
              <a:t>خطوط سطح سوم</a:t>
            </a:r>
            <a:endParaRPr lang="en-US" dirty="0" smtClean="0"/>
          </a:p>
          <a:p>
            <a:pPr lvl="3"/>
            <a:r>
              <a:rPr lang="fa-IR" dirty="0" smtClean="0"/>
              <a:t>خطوط سطح چهارم</a:t>
            </a:r>
            <a:endParaRPr lang="en-US" dirty="0" smtClean="0"/>
          </a:p>
          <a:p>
            <a:pPr lvl="4"/>
            <a:r>
              <a:rPr lang="fa-IR" dirty="0" smtClean="0"/>
              <a:t>خطوط سطح پنجم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 smtClean="0"/>
              <a:t>نام صفحه</a:t>
            </a:r>
            <a:endParaRPr lang="en-US" dirty="0"/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3" y="122562"/>
            <a:ext cx="863472" cy="8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00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ستون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 smtClean="0"/>
              <a:t>نام صفحه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29" y="1045029"/>
            <a:ext cx="5785457" cy="56315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 smtClean="0"/>
              <a:t>سطح یکم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  <a:p>
            <a:pPr lvl="3"/>
            <a:r>
              <a:rPr lang="fa-IR" dirty="0" smtClean="0"/>
              <a:t>سطح چهارم</a:t>
            </a:r>
            <a:endParaRPr lang="en-US" dirty="0" smtClean="0"/>
          </a:p>
          <a:p>
            <a:pPr lvl="4"/>
            <a:r>
              <a:rPr lang="fa-IR" dirty="0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3369" y="1045029"/>
            <a:ext cx="5793396" cy="56315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 smtClean="0"/>
              <a:t>سطح یکم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  <a:p>
            <a:pPr lvl="3"/>
            <a:r>
              <a:rPr lang="fa-IR" dirty="0" smtClean="0"/>
              <a:t>سطح چهارم</a:t>
            </a:r>
            <a:endParaRPr lang="en-US" dirty="0" smtClean="0"/>
          </a:p>
          <a:p>
            <a:pPr lvl="4"/>
            <a:r>
              <a:rPr lang="fa-IR" dirty="0" smtClean="0"/>
              <a:t>سطح پنجم</a:t>
            </a:r>
            <a:endParaRPr lang="en-US" dirty="0"/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2" y="-176844"/>
            <a:ext cx="1343672" cy="969864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" y="137564"/>
            <a:ext cx="997769" cy="809204"/>
          </a:xfrm>
          <a:prstGeom prst="rect">
            <a:avLst/>
          </a:prstGeom>
        </p:spPr>
      </p:pic>
      <p:pic>
        <p:nvPicPr>
          <p:cNvPr id="7" name="Picture 3" descr="D:\WorkingDirectory\Hashemian\@New\Other\Pics\کوچک\PNG\game\4\web 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>
            <a:lum bright="5000"/>
          </a:blip>
          <a:srcRect/>
          <a:stretch>
            <a:fillRect/>
          </a:stretch>
        </p:blipFill>
        <p:spPr bwMode="auto">
          <a:xfrm>
            <a:off x="10619500" y="69276"/>
            <a:ext cx="1348507" cy="1011380"/>
          </a:xfrm>
          <a:prstGeom prst="rect">
            <a:avLst/>
          </a:prstGeom>
          <a:noFill/>
          <a:effectLst>
            <a:outerShdw blurRad="508000" dist="25400" dir="5400000" algn="ctr" rotWithShape="0">
              <a:schemeClr val="bg1"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5084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نام صفحه تنه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 smtClean="0"/>
              <a:t>نام صفحه</a:t>
            </a:r>
            <a:endParaRPr lang="en-US" dirty="0"/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51" y="74009"/>
            <a:ext cx="1343672" cy="969864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" y="90194"/>
            <a:ext cx="996135" cy="8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60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خال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85" y="173038"/>
            <a:ext cx="11644924" cy="7032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279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2438" y="173038"/>
            <a:ext cx="9385905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/>
              <a:t>نام صفحه</a:t>
            </a:r>
            <a:endParaRPr lang="en-US" dirty="0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133" y="1055656"/>
            <a:ext cx="11766631" cy="559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خطوط سطح یکم</a:t>
            </a:r>
            <a:endParaRPr lang="en-US" dirty="0" smtClean="0"/>
          </a:p>
          <a:p>
            <a:pPr lvl="1"/>
            <a:r>
              <a:rPr lang="fa-IR" dirty="0" smtClean="0"/>
              <a:t>خطوط سطح دوم</a:t>
            </a:r>
            <a:endParaRPr lang="en-US" dirty="0" smtClean="0"/>
          </a:p>
          <a:p>
            <a:pPr lvl="2"/>
            <a:r>
              <a:rPr lang="fa-IR" dirty="0" smtClean="0"/>
              <a:t>خطوط سطح سوم</a:t>
            </a:r>
            <a:endParaRPr lang="en-US" dirty="0" smtClean="0"/>
          </a:p>
          <a:p>
            <a:pPr lvl="3"/>
            <a:r>
              <a:rPr lang="fa-IR" dirty="0" smtClean="0"/>
              <a:t>خطوط سطح چهارم</a:t>
            </a:r>
            <a:endParaRPr lang="en-US" dirty="0" smtClean="0"/>
          </a:p>
          <a:p>
            <a:pPr lvl="4"/>
            <a:r>
              <a:rPr lang="fa-IR" dirty="0" smtClean="0"/>
              <a:t>خطوط سطح پنجم</a:t>
            </a:r>
            <a:endParaRPr lang="en-US" dirty="0" smtClean="0"/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38705" y="537027"/>
            <a:ext cx="9869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A74F4EF5-90D0-46E9-93A5-7B7C5B70DA5B}" type="slidenum">
              <a:rPr lang="fa-IR" sz="1600" b="1" smtClean="0">
                <a:solidFill>
                  <a:srgbClr val="FFFFCC"/>
                </a:solidFill>
                <a:cs typeface="+mj-cs"/>
              </a:rPr>
              <a:pPr algn="ctr"/>
              <a:t>‹#›</a:t>
            </a:fld>
            <a:endParaRPr lang="en-US" sz="1600" b="1" dirty="0">
              <a:solidFill>
                <a:srgbClr val="FFFFCC"/>
              </a:solidFill>
              <a:cs typeface="+mj-cs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 bwMode="auto">
          <a:xfrm>
            <a:off x="232228" y="0"/>
            <a:ext cx="638629" cy="406400"/>
          </a:xfrm>
          <a:prstGeom prst="rect">
            <a:avLst/>
          </a:prstGeom>
          <a:solidFill>
            <a:schemeClr val="tx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3" y="122562"/>
            <a:ext cx="863472" cy="808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00385" y="20562"/>
            <a:ext cx="1286379" cy="9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1" fontAlgn="base">
        <a:spcBef>
          <a:spcPct val="0"/>
        </a:spcBef>
        <a:spcAft>
          <a:spcPct val="0"/>
        </a:spcAft>
        <a:defRPr lang="en-US" sz="3600" b="1" cap="none" spc="0" baseline="0" smtClean="0">
          <a:ln w="12700">
            <a:solidFill>
              <a:srgbClr val="FFC000"/>
            </a:solidFill>
            <a:prstDash val="solid"/>
          </a:ln>
          <a:solidFill>
            <a:srgbClr val="FFFF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B Titr" pitchFamily="2" charset="-78"/>
        </a:defRPr>
      </a:lvl9pPr>
    </p:titleStyle>
    <p:bodyStyle>
      <a:lvl1pPr algn="justLow" rtl="1" fontAlgn="base">
        <a:spcBef>
          <a:spcPct val="20000"/>
        </a:spcBef>
        <a:spcAft>
          <a:spcPct val="0"/>
        </a:spcAft>
        <a:buClr>
          <a:srgbClr val="FF0000"/>
        </a:buClr>
        <a:buSzPct val="110000"/>
        <a:buFont typeface="Arial" pitchFamily="34" charset="0"/>
        <a:buChar char="•"/>
        <a:defRPr lang="fa-IR" sz="3200" b="1" cap="none" spc="0" dirty="0" smtClean="0">
          <a:ln w="12700">
            <a:noFill/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B Roya" pitchFamily="2" charset="-78"/>
        </a:defRPr>
      </a:lvl1pPr>
      <a:lvl2pPr marL="457200" algn="justLow" rtl="1" fontAlgn="base">
        <a:spcBef>
          <a:spcPct val="20000"/>
        </a:spcBef>
        <a:spcAft>
          <a:spcPct val="0"/>
        </a:spcAft>
        <a:buClr>
          <a:srgbClr val="FF0066"/>
        </a:buClr>
        <a:buSzPct val="110000"/>
        <a:buFont typeface="Arial" pitchFamily="34" charset="0"/>
        <a:buChar char="•"/>
        <a:defRPr lang="fa-IR" sz="3200" b="1" cap="none" spc="0" dirty="0" smtClean="0">
          <a:ln w="12700">
            <a:noFill/>
            <a:prstDash val="solid"/>
          </a:ln>
          <a:solidFill>
            <a:srgbClr val="FFFF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cs typeface="B Roya" pitchFamily="2" charset="-78"/>
        </a:defRPr>
      </a:lvl2pPr>
      <a:lvl3pPr marL="914400" algn="justLow" rtl="1" fontAlgn="base">
        <a:spcBef>
          <a:spcPct val="20000"/>
        </a:spcBef>
        <a:spcAft>
          <a:spcPct val="0"/>
        </a:spcAft>
        <a:buClr>
          <a:srgbClr val="00B050"/>
        </a:buClr>
        <a:buSzPct val="110000"/>
        <a:buFont typeface="Arial" pitchFamily="34" charset="0"/>
        <a:buChar char="•"/>
        <a:defRPr lang="fa-IR" sz="3200" b="1" cap="none" spc="0" dirty="0" smtClean="0">
          <a:ln w="12700">
            <a:noFill/>
            <a:prstDash val="solid"/>
          </a:ln>
          <a:solidFill>
            <a:srgbClr val="00B0F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cs typeface="B Roya" pitchFamily="2" charset="-78"/>
        </a:defRPr>
      </a:lvl3pPr>
      <a:lvl4pPr marL="1371600" algn="justLow" rtl="1" fontAlgn="base">
        <a:spcBef>
          <a:spcPct val="20000"/>
        </a:spcBef>
        <a:spcAft>
          <a:spcPct val="0"/>
        </a:spcAft>
        <a:buClr>
          <a:schemeClr val="bg1"/>
        </a:buClr>
        <a:buSzPct val="110000"/>
        <a:buFont typeface="Arial" pitchFamily="34" charset="0"/>
        <a:buChar char="•"/>
        <a:defRPr lang="fa-IR" sz="3200" b="1" cap="none" spc="0" dirty="0" smtClean="0">
          <a:ln w="12700">
            <a:noFill/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cs typeface="B Roya" pitchFamily="2" charset="-78"/>
        </a:defRPr>
      </a:lvl4pPr>
      <a:lvl5pPr marL="1828800" algn="justLow" rtl="1" fontAlgn="base">
        <a:spcBef>
          <a:spcPct val="20000"/>
        </a:spcBef>
        <a:spcAft>
          <a:spcPct val="0"/>
        </a:spcAft>
        <a:buClr>
          <a:srgbClr val="00B0F0"/>
        </a:buClr>
        <a:buSzPct val="110000"/>
        <a:buFont typeface="Arial" pitchFamily="34" charset="0"/>
        <a:buChar char="•"/>
        <a:defRPr lang="en-US" sz="3200" b="1" cap="none" spc="0" dirty="0" smtClean="0">
          <a:ln w="12700">
            <a:noFill/>
            <a:prstDash val="solid"/>
          </a:ln>
          <a:solidFill>
            <a:srgbClr val="92D05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cs typeface="B Roya" pitchFamily="2" charset="-78"/>
        </a:defRPr>
      </a:lvl5pPr>
      <a:lvl6pPr marL="2286000" algn="just" rtl="1" fontAlgn="base">
        <a:spcBef>
          <a:spcPct val="20000"/>
        </a:spcBef>
        <a:spcAft>
          <a:spcPct val="0"/>
        </a:spcAft>
        <a:defRPr sz="3200">
          <a:solidFill>
            <a:srgbClr val="FFFF00"/>
          </a:solidFill>
          <a:latin typeface="+mn-lt"/>
          <a:cs typeface="+mn-cs"/>
        </a:defRPr>
      </a:lvl6pPr>
      <a:lvl7pPr marL="2743200" algn="just" rtl="1" fontAlgn="base">
        <a:spcBef>
          <a:spcPct val="20000"/>
        </a:spcBef>
        <a:spcAft>
          <a:spcPct val="0"/>
        </a:spcAft>
        <a:defRPr sz="3200">
          <a:solidFill>
            <a:srgbClr val="FFFF00"/>
          </a:solidFill>
          <a:latin typeface="+mn-lt"/>
          <a:cs typeface="+mn-cs"/>
        </a:defRPr>
      </a:lvl7pPr>
      <a:lvl8pPr marL="3200400" algn="just" rtl="1" fontAlgn="base">
        <a:spcBef>
          <a:spcPct val="20000"/>
        </a:spcBef>
        <a:spcAft>
          <a:spcPct val="0"/>
        </a:spcAft>
        <a:defRPr sz="3200">
          <a:solidFill>
            <a:srgbClr val="FFFF00"/>
          </a:solidFill>
          <a:latin typeface="+mn-lt"/>
          <a:cs typeface="+mn-cs"/>
        </a:defRPr>
      </a:lvl8pPr>
      <a:lvl9pPr marL="3657600" algn="just" rtl="1" fontAlgn="base">
        <a:spcBef>
          <a:spcPct val="20000"/>
        </a:spcBef>
        <a:spcAft>
          <a:spcPct val="0"/>
        </a:spcAft>
        <a:defRPr sz="32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 dirty="0" smtClean="0"/>
              <a:t>   حمله به خانه وحی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6000" dirty="0" smtClean="0"/>
              <a:t>  یاس کبود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980481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</a:t>
            </a:r>
            <a:r>
              <a:rPr lang="fa-IR" dirty="0" smtClean="0"/>
              <a:t>– ابن عبدربه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06963" y="1044575"/>
            <a:ext cx="7285037" cy="5632450"/>
          </a:xfrm>
        </p:spPr>
        <p:txBody>
          <a:bodyPr/>
          <a:lstStyle/>
          <a:p>
            <a:pPr lvl="1" algn="just">
              <a:buNone/>
            </a:pPr>
            <a:endParaRPr lang="en-US" sz="3000" dirty="0" smtClean="0"/>
          </a:p>
          <a:p>
            <a:pPr lvl="1" algn="just">
              <a:buNone/>
            </a:pPr>
            <a:r>
              <a:rPr lang="fa-IR" sz="3000" dirty="0" smtClean="0"/>
              <a:t>ابوبكر </a:t>
            </a:r>
            <a:r>
              <a:rPr lang="fa-IR" sz="3000" dirty="0"/>
              <a:t>به عمر بن خطاب مأموريت داد كه برود و آنان را از خانه بيرون بياورد و به وي گفت: چنانچه مقاومت كردند </a:t>
            </a:r>
            <a:r>
              <a:rPr lang="fa-IR" sz="3000" dirty="0" smtClean="0"/>
              <a:t>با </a:t>
            </a:r>
            <a:r>
              <a:rPr lang="fa-IR" sz="3000" dirty="0"/>
              <a:t>آنان جنگ كن. </a:t>
            </a:r>
            <a:endParaRPr lang="fa-IR" sz="3000" dirty="0" smtClean="0"/>
          </a:p>
          <a:p>
            <a:pPr lvl="1" algn="just">
              <a:buNone/>
            </a:pPr>
            <a:r>
              <a:rPr lang="fa-IR" sz="3000" dirty="0" smtClean="0">
                <a:solidFill>
                  <a:schemeClr val="bg1"/>
                </a:solidFill>
              </a:rPr>
              <a:t>عمر با </a:t>
            </a:r>
            <a:r>
              <a:rPr lang="fa-IR" sz="3000" dirty="0" smtClean="0">
                <a:solidFill>
                  <a:srgbClr val="FF0000"/>
                </a:solidFill>
              </a:rPr>
              <a:t>شعله آتشي </a:t>
            </a:r>
            <a:r>
              <a:rPr lang="fa-IR" sz="3000" dirty="0" smtClean="0">
                <a:solidFill>
                  <a:schemeClr val="bg1"/>
                </a:solidFill>
              </a:rPr>
              <a:t>كه همراه داشت و آن را به </a:t>
            </a:r>
            <a:r>
              <a:rPr lang="fa-IR" sz="3000" dirty="0" smtClean="0">
                <a:solidFill>
                  <a:srgbClr val="FF0000"/>
                </a:solidFill>
              </a:rPr>
              <a:t>قصد آتش زدن خانه فاطمه(عليها السلام)</a:t>
            </a:r>
            <a:r>
              <a:rPr lang="fa-IR" sz="3000" dirty="0" smtClean="0">
                <a:solidFill>
                  <a:schemeClr val="bg1"/>
                </a:solidFill>
              </a:rPr>
              <a:t>برداشته بود، به سوي آنها حركت كرد. </a:t>
            </a:r>
          </a:p>
          <a:p>
            <a:pPr lvl="1" algn="just">
              <a:buNone/>
            </a:pPr>
            <a:r>
              <a:rPr lang="fa-IR" sz="3000" dirty="0" smtClean="0">
                <a:solidFill>
                  <a:schemeClr val="bg1"/>
                </a:solidFill>
              </a:rPr>
              <a:t>فاطمه(عليها </a:t>
            </a:r>
            <a:r>
              <a:rPr lang="fa-IR" sz="3000" dirty="0">
                <a:solidFill>
                  <a:schemeClr val="bg1"/>
                </a:solidFill>
              </a:rPr>
              <a:t>السلام)گفت: </a:t>
            </a:r>
            <a:r>
              <a:rPr lang="fa-IR" sz="3000" dirty="0" smtClean="0">
                <a:solidFill>
                  <a:srgbClr val="FF0000"/>
                </a:solidFill>
              </a:rPr>
              <a:t>اي </a:t>
            </a:r>
            <a:r>
              <a:rPr lang="fa-IR" sz="3000" dirty="0">
                <a:solidFill>
                  <a:srgbClr val="FF0000"/>
                </a:solidFill>
              </a:rPr>
              <a:t>پسرخطاب! آتش آورده اي خانه مرا بسوزاني؟</a:t>
            </a:r>
            <a:r>
              <a:rPr lang="fa-IR" sz="3000" dirty="0">
                <a:solidFill>
                  <a:schemeClr val="bg1"/>
                </a:solidFill>
              </a:rPr>
              <a:t> </a:t>
            </a:r>
            <a:endParaRPr lang="fa-IR" sz="30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r>
              <a:rPr lang="fa-IR" sz="3000" dirty="0" smtClean="0"/>
              <a:t>گفت</a:t>
            </a:r>
            <a:r>
              <a:rPr lang="fa-IR" sz="3000" dirty="0"/>
              <a:t>: </a:t>
            </a:r>
            <a:r>
              <a:rPr lang="fa-IR" sz="3000" dirty="0">
                <a:solidFill>
                  <a:srgbClr val="FF0000"/>
                </a:solidFill>
              </a:rPr>
              <a:t>بلي</a:t>
            </a:r>
            <a:r>
              <a:rPr lang="fa-IR" sz="3000" dirty="0"/>
              <a:t>، مگر اين كه به آنچه امت در آن داخل شده اند (بيعت با ابوبكر) شما هم داخل </a:t>
            </a:r>
            <a:r>
              <a:rPr lang="fa-IR" sz="3000" dirty="0" smtClean="0"/>
              <a:t>شويد</a:t>
            </a:r>
            <a:r>
              <a:rPr lang="en-US" sz="3000" dirty="0" smtClean="0"/>
              <a:t>.</a:t>
            </a:r>
            <a:endParaRPr lang="fa-IR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" y="1697842"/>
            <a:ext cx="2922495" cy="432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4" y="3196665"/>
            <a:ext cx="1611949" cy="28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46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</a:t>
            </a:r>
            <a:r>
              <a:rPr lang="fa-IR" dirty="0" smtClean="0"/>
              <a:t>– </a:t>
            </a:r>
            <a:r>
              <a:rPr lang="fa-IR" dirty="0" smtClean="0"/>
              <a:t>ابوالفداء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203065" y="1044575"/>
            <a:ext cx="6988935" cy="5632450"/>
          </a:xfrm>
        </p:spPr>
        <p:txBody>
          <a:bodyPr/>
          <a:lstStyle/>
          <a:p>
            <a:pPr lvl="1">
              <a:buNone/>
            </a:pPr>
            <a:r>
              <a:rPr lang="fa-IR" sz="3000" dirty="0"/>
              <a:t>ابو بكر عمر را به نزد علي و همراهيان وي فرستاد تا ايشان را از خانه فاطمه بيرون آورد ؛ و گفت اگر ممانعت كردند پس با ايشان جنگ بنما . </a:t>
            </a:r>
            <a:endParaRPr lang="fa-IR" sz="3000" dirty="0" smtClean="0"/>
          </a:p>
          <a:p>
            <a:pPr lvl="1">
              <a:buNone/>
            </a:pPr>
            <a:r>
              <a:rPr lang="fa-IR" sz="3000" dirty="0" smtClean="0">
                <a:solidFill>
                  <a:schemeClr val="bg1"/>
                </a:solidFill>
              </a:rPr>
              <a:t>پس </a:t>
            </a:r>
            <a:r>
              <a:rPr lang="fa-IR" sz="3000" dirty="0">
                <a:solidFill>
                  <a:schemeClr val="bg1"/>
                </a:solidFill>
              </a:rPr>
              <a:t>عمر با </a:t>
            </a:r>
            <a:r>
              <a:rPr lang="fa-IR" sz="3000" dirty="0">
                <a:solidFill>
                  <a:srgbClr val="FF0000"/>
                </a:solidFill>
              </a:rPr>
              <a:t>مقداري آتش</a:t>
            </a:r>
            <a:r>
              <a:rPr lang="fa-IR" sz="3000" dirty="0"/>
              <a:t> </a:t>
            </a:r>
            <a:r>
              <a:rPr lang="fa-IR" sz="3000" dirty="0">
                <a:solidFill>
                  <a:schemeClr val="bg1"/>
                </a:solidFill>
              </a:rPr>
              <a:t>به سمت ايشان آمد تا </a:t>
            </a:r>
            <a:r>
              <a:rPr lang="fa-IR" sz="3000" dirty="0">
                <a:solidFill>
                  <a:srgbClr val="FF0000"/>
                </a:solidFill>
              </a:rPr>
              <a:t>خانه را به آتش بكشد </a:t>
            </a:r>
            <a:r>
              <a:rPr lang="fa-IR" sz="3000" dirty="0"/>
              <a:t>. </a:t>
            </a:r>
            <a:endParaRPr lang="fa-IR" sz="3000" dirty="0" smtClean="0"/>
          </a:p>
          <a:p>
            <a:pPr lvl="1">
              <a:buNone/>
            </a:pPr>
            <a:r>
              <a:rPr lang="fa-IR" sz="3000" dirty="0" smtClean="0">
                <a:solidFill>
                  <a:schemeClr val="bg1"/>
                </a:solidFill>
              </a:rPr>
              <a:t>پس </a:t>
            </a:r>
            <a:r>
              <a:rPr lang="fa-IR" sz="3000" dirty="0">
                <a:solidFill>
                  <a:schemeClr val="bg1"/>
                </a:solidFill>
              </a:rPr>
              <a:t>فاطمه عليها السلام او را ديد و </a:t>
            </a:r>
            <a:r>
              <a:rPr lang="fa-IR" sz="3000" dirty="0" smtClean="0">
                <a:solidFill>
                  <a:schemeClr val="bg1"/>
                </a:solidFill>
              </a:rPr>
              <a:t>گفت:به </a:t>
            </a:r>
            <a:r>
              <a:rPr lang="fa-IR" sz="3000" dirty="0">
                <a:solidFill>
                  <a:schemeClr val="bg1"/>
                </a:solidFill>
              </a:rPr>
              <a:t>كجا مي روي اي فرزند خطاب . آيا آمده اي كه </a:t>
            </a:r>
            <a:r>
              <a:rPr lang="fa-IR" sz="3000" dirty="0">
                <a:solidFill>
                  <a:srgbClr val="FF0000"/>
                </a:solidFill>
              </a:rPr>
              <a:t>خانه ما را به آتش بكشي؟</a:t>
            </a:r>
            <a:r>
              <a:rPr lang="fa-IR" sz="3000" dirty="0"/>
              <a:t> </a:t>
            </a:r>
            <a:endParaRPr lang="fa-IR" sz="3000" dirty="0" smtClean="0"/>
          </a:p>
          <a:p>
            <a:pPr lvl="1">
              <a:buNone/>
            </a:pPr>
            <a:r>
              <a:rPr lang="fa-IR" sz="3000" dirty="0" smtClean="0"/>
              <a:t>گفت:</a:t>
            </a:r>
            <a:r>
              <a:rPr lang="fa-IR" sz="3000" dirty="0" smtClean="0">
                <a:solidFill>
                  <a:srgbClr val="FF0000"/>
                </a:solidFill>
              </a:rPr>
              <a:t>آري!!</a:t>
            </a:r>
            <a:r>
              <a:rPr lang="fa-IR" sz="3000" dirty="0" smtClean="0"/>
              <a:t> </a:t>
            </a:r>
            <a:r>
              <a:rPr lang="fa-IR" sz="3000" dirty="0"/>
              <a:t>مگر اينكه همان كاري را بنماييد كه مردم كردند</a:t>
            </a:r>
            <a:endParaRPr lang="fa-IR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" y="1868824"/>
            <a:ext cx="3074880" cy="451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13" y="3503906"/>
            <a:ext cx="1840252" cy="2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44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</a:t>
            </a:r>
            <a:r>
              <a:rPr lang="fa-IR" dirty="0" smtClean="0"/>
              <a:t>– </a:t>
            </a:r>
            <a:r>
              <a:rPr lang="fa-IR" dirty="0" smtClean="0"/>
              <a:t>ابن شحنه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426558" y="1044575"/>
            <a:ext cx="5765442" cy="563245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fa-IR" dirty="0" smtClean="0">
                <a:solidFill>
                  <a:schemeClr val="bg1"/>
                </a:solidFill>
              </a:rPr>
              <a:t>عمر </a:t>
            </a:r>
            <a:r>
              <a:rPr lang="fa-IR" dirty="0">
                <a:solidFill>
                  <a:schemeClr val="bg1"/>
                </a:solidFill>
              </a:rPr>
              <a:t>به خانه علي آمد تا آن را با كساني كه در آن بودند </a:t>
            </a:r>
            <a:r>
              <a:rPr lang="fa-IR" dirty="0">
                <a:solidFill>
                  <a:srgbClr val="FF0000"/>
                </a:solidFill>
              </a:rPr>
              <a:t>به آتش </a:t>
            </a:r>
            <a:r>
              <a:rPr lang="fa-IR" dirty="0" smtClean="0">
                <a:solidFill>
                  <a:srgbClr val="FF0000"/>
                </a:solidFill>
              </a:rPr>
              <a:t>بكشد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fa-IR" dirty="0" smtClean="0"/>
              <a:t>پس </a:t>
            </a:r>
            <a:r>
              <a:rPr lang="fa-IR" dirty="0"/>
              <a:t>فاطمه او را ديد ؛ عمر به او گفت : در آن چيزي كه همه امت در آن وارد شدند ، وارد </a:t>
            </a:r>
            <a:r>
              <a:rPr lang="fa-IR" dirty="0" smtClean="0"/>
              <a:t>شويد</a:t>
            </a:r>
            <a:r>
              <a:rPr lang="en-US" dirty="0" smtClean="0"/>
              <a:t>.</a:t>
            </a:r>
            <a:endParaRPr lang="fa-IR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" y="1112443"/>
            <a:ext cx="3677482" cy="549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98" y="2969994"/>
            <a:ext cx="1948362" cy="36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89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اعترافات برخی از علمای اهل تسنن</a:t>
            </a:r>
            <a:r>
              <a:rPr lang="ar-SA" dirty="0" smtClean="0"/>
              <a:t>-ن</a:t>
            </a:r>
            <a:r>
              <a:rPr lang="fa-IR" dirty="0" smtClean="0"/>
              <a:t>ظّام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06963" y="1044575"/>
            <a:ext cx="7285037" cy="5632450"/>
          </a:xfrm>
        </p:spPr>
        <p:txBody>
          <a:bodyPr/>
          <a:lstStyle/>
          <a:p>
            <a:r>
              <a:rPr lang="fa-IR" dirty="0" smtClean="0"/>
              <a:t>نظّام معتزلی این چنین می گفت :</a:t>
            </a:r>
            <a:r>
              <a:rPr lang="fa-IR" dirty="0" smtClean="0">
                <a:effectLst/>
              </a:rPr>
              <a:t>                                                                                               </a:t>
            </a:r>
            <a:endParaRPr lang="en-US" dirty="0"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r>
              <a:rPr lang="fa-IR" dirty="0">
                <a:effectLst/>
              </a:rPr>
              <a:t>إن عمر ضرب بطن فاطمة يوم البيعة حتي القت الجنين من بطنها وكان يصيح احرقوا دارها بمن فيها وما كان في الدار غير علي وفاطمة والحسن </a:t>
            </a:r>
            <a:r>
              <a:rPr lang="fa-IR" dirty="0" smtClean="0">
                <a:effectLst/>
              </a:rPr>
              <a:t>والحسين</a:t>
            </a:r>
            <a:endParaRPr lang="ar-SA" dirty="0">
              <a:solidFill>
                <a:srgbClr val="00B0F0"/>
              </a:solidFill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r>
              <a:rPr lang="fa-IR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عمر در روز بيعت، شكم حضرت فاطمه </a:t>
            </a:r>
            <a:r>
              <a:rPr lang="fa-I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ar-S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سلام الله عليها</a:t>
            </a:r>
            <a:r>
              <a:rPr lang="fa-I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) </a:t>
            </a:r>
            <a:r>
              <a:rPr lang="fa-IR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را زد و او سقط جنين كرد؛ در حاليكه فرياد مي زد، «</a:t>
            </a:r>
            <a:r>
              <a:rPr lang="fa-IR" sz="2800" dirty="0">
                <a:solidFill>
                  <a:srgbClr val="FF0000"/>
                </a:solidFill>
                <a:effectLst/>
              </a:rPr>
              <a:t>خانه فاطمه را با ساكنان آن بسوزانيد</a:t>
            </a:r>
            <a:r>
              <a:rPr lang="fa-IR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» و حال آنكه جز علي، فاطمه، حسن و حسين كسي ديگر در خانه نبود.</a:t>
            </a:r>
            <a:endParaRPr lang="fa-IR" sz="2800" dirty="0" smtClean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endParaRPr lang="fa-IR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044574"/>
            <a:ext cx="3868738" cy="56324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32" y="2059547"/>
            <a:ext cx="2079161" cy="35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558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اعترافات برخی از علمای اهل تسنن</a:t>
            </a:r>
            <a:r>
              <a:rPr lang="ar-SA" dirty="0" smtClean="0"/>
              <a:t>-</a:t>
            </a:r>
            <a:r>
              <a:rPr lang="fa-IR" dirty="0" smtClean="0"/>
              <a:t>ابن تیمیه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06963" y="1044575"/>
            <a:ext cx="7285037" cy="5632450"/>
          </a:xfrm>
        </p:spPr>
        <p:txBody>
          <a:bodyPr/>
          <a:lstStyle/>
          <a:p>
            <a:r>
              <a:rPr lang="ar-SA" dirty="0" smtClean="0"/>
              <a:t>ابن تيميه اين </a:t>
            </a:r>
            <a:r>
              <a:rPr lang="fa-IR" dirty="0" smtClean="0"/>
              <a:t>چنین معترف است :</a:t>
            </a:r>
          </a:p>
          <a:p>
            <a:pPr marL="2339975" lvl="1" defTabSz="857250">
              <a:buClr>
                <a:srgbClr val="FF0000"/>
              </a:buClr>
            </a:pPr>
            <a:r>
              <a:rPr lang="ar-SA" sz="3200" dirty="0"/>
              <a:t>وَغَايَةُ مَا يُقَالُ: إِنَّهُ كَبَسَ الْبَيْتَ لِيَنْظُرَ هَلْ فِيهِ شَيْءٌ مِنْ مَالِ اللَّهِ الَّذِي يُقَسِّمُهُ، وَأَنْ يُعْطِيَهُ </a:t>
            </a:r>
            <a:r>
              <a:rPr lang="ar-SA" sz="3200" dirty="0" smtClean="0"/>
              <a:t>لِمُسْتَحِقِّهِ</a:t>
            </a:r>
            <a:endParaRPr lang="fa-IR" sz="3200" dirty="0" smtClean="0"/>
          </a:p>
          <a:p>
            <a:pPr marL="2339975" lvl="1" defTabSz="857250">
              <a:buClr>
                <a:srgbClr val="FF0000"/>
              </a:buClr>
            </a:pPr>
            <a:endParaRPr lang="fa-IR" sz="3200" dirty="0"/>
          </a:p>
          <a:p>
            <a:pPr marL="2339975" lvl="1" defTabSz="857250">
              <a:buClr>
                <a:srgbClr val="FF0000"/>
              </a:buClr>
            </a:pPr>
            <a:r>
              <a:rPr lang="fa-IR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و نهایتاً در این زمینه گفته میشود که </a:t>
            </a:r>
            <a:r>
              <a:rPr lang="fa-IR" sz="3200" dirty="0" smtClean="0">
                <a:solidFill>
                  <a:srgbClr val="FF0000"/>
                </a:solidFill>
              </a:rPr>
              <a:t>ابوبکر به زور وارد خانه شد </a:t>
            </a:r>
            <a:r>
              <a:rPr lang="fa-IR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تا ببیند که از اموال خدا که تقسیم کرده در آن خانه هست تا آنها را به مستحقانش بدهد.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" y="1044575"/>
            <a:ext cx="3998913" cy="56324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90" y="2227866"/>
            <a:ext cx="2137368" cy="32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423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اعترافات برخی از علمای اهل تسنن</a:t>
            </a:r>
            <a:r>
              <a:rPr lang="ar-SA" dirty="0" smtClean="0"/>
              <a:t>-</a:t>
            </a:r>
            <a:r>
              <a:rPr lang="ar-SA" dirty="0" smtClean="0"/>
              <a:t>شبلي نعماني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700789" y="1044575"/>
            <a:ext cx="7491211" cy="56324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ar-SA" dirty="0" smtClean="0"/>
              <a:t>علامه شبلي نعماني اين </a:t>
            </a:r>
            <a:r>
              <a:rPr lang="fa-IR" dirty="0" smtClean="0"/>
              <a:t>چنین معترف است :</a:t>
            </a:r>
          </a:p>
          <a:p>
            <a:pPr marL="2339975" lvl="1" defTabSz="85725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ar-SA" dirty="0" smtClean="0">
                <a:solidFill>
                  <a:srgbClr val="FF0000"/>
                </a:solidFill>
                <a:effectLst/>
              </a:rPr>
              <a:t>عمر </a:t>
            </a:r>
            <a:r>
              <a:rPr lang="ar-SA" dirty="0">
                <a:solidFill>
                  <a:srgbClr val="FF0000"/>
                </a:solidFill>
                <a:effectLst/>
              </a:rPr>
              <a:t>بن خطاب </a:t>
            </a:r>
            <a:r>
              <a:rPr lang="ar-SA" dirty="0">
                <a:effectLst/>
              </a:rPr>
              <a:t>در میان مردم </a:t>
            </a:r>
            <a:r>
              <a:rPr lang="ar-SA" dirty="0">
                <a:solidFill>
                  <a:srgbClr val="FF0000"/>
                </a:solidFill>
                <a:effectLst/>
              </a:rPr>
              <a:t>معروف به شدت و سخت گیری </a:t>
            </a:r>
            <a:r>
              <a:rPr lang="ar-SA" dirty="0">
                <a:effectLst/>
              </a:rPr>
              <a:t>بوده و صدور چنین کلمات و امثال آن از وی اصلاً بعید نیست بلکه حقیقت این است کارهایی که عمر در آن وخامت اوضاع اقدام به انجام آنها کرد </a:t>
            </a:r>
            <a:r>
              <a:rPr lang="ar-SA" dirty="0">
                <a:solidFill>
                  <a:srgbClr val="FF0000"/>
                </a:solidFill>
                <a:effectLst/>
              </a:rPr>
              <a:t>شامل برخی از تجاوزات نیز میشده</a:t>
            </a:r>
            <a:r>
              <a:rPr lang="ar-SA" dirty="0">
                <a:effectLst/>
              </a:rPr>
              <a:t> </a:t>
            </a:r>
            <a:r>
              <a:rPr lang="fa-IR" dirty="0">
                <a:effectLst/>
              </a:rPr>
              <a:t>.</a:t>
            </a:r>
            <a:endParaRPr lang="fa-IR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" y="1044575"/>
            <a:ext cx="3450184" cy="5601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61" y="2383128"/>
            <a:ext cx="1925611" cy="33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637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438" y="193936"/>
            <a:ext cx="9385905" cy="703262"/>
          </a:xfrm>
        </p:spPr>
        <p:txBody>
          <a:bodyPr/>
          <a:lstStyle/>
          <a:p>
            <a:r>
              <a:rPr lang="fa-IR" dirty="0"/>
              <a:t>اعترافات برخی از علمای اهل تسنن</a:t>
            </a:r>
            <a:r>
              <a:rPr lang="ar-SA" dirty="0" smtClean="0"/>
              <a:t>-</a:t>
            </a:r>
            <a:r>
              <a:rPr lang="fa-IR" dirty="0" smtClean="0"/>
              <a:t>نقل در شعر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5800" y="1045029"/>
            <a:ext cx="11300965" cy="5631542"/>
          </a:xfrm>
        </p:spPr>
        <p:txBody>
          <a:bodyPr/>
          <a:lstStyle/>
          <a:p>
            <a:r>
              <a:rPr lang="fa-IR" dirty="0" smtClean="0"/>
              <a:t>حافظ ابراهیم شاعر نام آور عرب در مدح عمر چنین شعر می سراید:</a:t>
            </a:r>
          </a:p>
          <a:p>
            <a:pPr marL="2339975" lvl="1" defTabSz="857250">
              <a:buClr>
                <a:srgbClr val="FF0000"/>
              </a:buClr>
              <a:buNone/>
            </a:pPr>
            <a:r>
              <a:rPr lang="fa-IR" dirty="0" smtClean="0"/>
              <a:t>وقولة لعلي قالها عمر   </a:t>
            </a:r>
            <a:r>
              <a:rPr lang="fa-IR" dirty="0" smtClean="0">
                <a:solidFill>
                  <a:srgbClr val="FF0000"/>
                </a:solidFill>
              </a:rPr>
              <a:t> *** </a:t>
            </a:r>
            <a:r>
              <a:rPr lang="fa-IR" dirty="0" smtClean="0"/>
              <a:t>أكرم بسامعها أعظم بملقيها 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حرقت دارك لا أبقي عليك بها</a:t>
            </a:r>
            <a:r>
              <a:rPr lang="fa-IR" dirty="0" smtClean="0">
                <a:solidFill>
                  <a:srgbClr val="FF0000"/>
                </a:solidFill>
              </a:rPr>
              <a:t>***</a:t>
            </a:r>
            <a:r>
              <a:rPr lang="fa-IR" dirty="0" smtClean="0"/>
              <a:t> إن لم تبايع وبنت المصطفي فيها 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ما كــــــان غير أبـــي حفص بقــائلها</a:t>
            </a:r>
            <a:r>
              <a:rPr lang="fa-IR" dirty="0" smtClean="0">
                <a:solidFill>
                  <a:srgbClr val="FF0000"/>
                </a:solidFill>
              </a:rPr>
              <a:t>***</a:t>
            </a:r>
            <a:r>
              <a:rPr lang="fa-IR" dirty="0" smtClean="0"/>
              <a:t> أمـــــام فارس عـــــــدنان وحـــامـيها </a:t>
            </a:r>
          </a:p>
          <a:p>
            <a:pPr marL="2339975" lvl="1" defTabSz="857250">
              <a:buClr>
                <a:srgbClr val="FF0000"/>
              </a:buClr>
              <a:buNone/>
            </a:pPr>
            <a:endParaRPr lang="fa-IR" dirty="0"/>
          </a:p>
          <a:p>
            <a:pPr marL="3254375" lvl="3" defTabSz="857250">
              <a:buClr>
                <a:srgbClr val="FF0000"/>
              </a:buClr>
            </a:pPr>
            <a:r>
              <a:rPr lang="fa-IR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گفتاري </a:t>
            </a:r>
            <a:r>
              <a:rPr lang="fa-IR" sz="1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كه عمر آن را به علي (عليه السلام) گفت به چه شنونده بزرگواري و چه گوينده مهمي ؟!</a:t>
            </a:r>
            <a:r>
              <a:rPr lang="fa-IR" dirty="0">
                <a:solidFill>
                  <a:srgbClr val="0070C0"/>
                </a:solidFill>
              </a:rPr>
              <a:t/>
            </a:r>
            <a:br>
              <a:rPr lang="fa-IR" dirty="0">
                <a:solidFill>
                  <a:srgbClr val="0070C0"/>
                </a:solidFill>
              </a:rPr>
            </a:br>
            <a:r>
              <a:rPr lang="fa-IR" dirty="0">
                <a:solidFill>
                  <a:srgbClr val="0070C0"/>
                </a:solidFill>
              </a:rPr>
              <a:t/>
            </a:r>
            <a:br>
              <a:rPr lang="fa-IR" dirty="0">
                <a:solidFill>
                  <a:srgbClr val="0070C0"/>
                </a:solidFill>
              </a:rPr>
            </a:br>
            <a:r>
              <a:rPr lang="fa-IR" sz="2800" dirty="0"/>
              <a:t>به او گفت : اگر بيعت نكني ، خانه ات را به آتش مي كشم و </a:t>
            </a:r>
            <a:r>
              <a:rPr lang="fa-IR" sz="2800" dirty="0" smtClean="0"/>
              <a:t>احدي </a:t>
            </a:r>
            <a:r>
              <a:rPr lang="fa-IR" sz="2800" dirty="0"/>
              <a:t>را در آن باقي نمي گذارم؛ هر چند دختر پيامبر مصطفي در آن باشد </a:t>
            </a:r>
            <a:r>
              <a:rPr lang="fa-IR" dirty="0">
                <a:solidFill>
                  <a:srgbClr val="0070C0"/>
                </a:solidFill>
              </a:rPr>
              <a:t>.</a:t>
            </a:r>
            <a:br>
              <a:rPr lang="fa-IR" dirty="0">
                <a:solidFill>
                  <a:srgbClr val="0070C0"/>
                </a:solidFill>
              </a:rPr>
            </a:br>
            <a:r>
              <a:rPr lang="fa-IR" dirty="0">
                <a:solidFill>
                  <a:srgbClr val="0070C0"/>
                </a:solidFill>
              </a:rPr>
              <a:t/>
            </a:r>
            <a:br>
              <a:rPr lang="fa-IR" dirty="0">
                <a:solidFill>
                  <a:srgbClr val="0070C0"/>
                </a:solidFill>
              </a:rPr>
            </a:br>
            <a:r>
              <a:rPr lang="fa-IR" sz="1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جز ابو حفص (عمر) كسي جرأت گفتن چنين سخني را در برابر شهسوار عدنان و مدافع وي نداشت </a:t>
            </a:r>
            <a:r>
              <a:rPr lang="fa-IR" sz="1900" dirty="0">
                <a:solidFill>
                  <a:srgbClr val="0070C0"/>
                </a:solidFill>
              </a:rPr>
              <a:t>.</a:t>
            </a:r>
            <a:endParaRPr lang="en-US" sz="1900" dirty="0" smtClean="0">
              <a:solidFill>
                <a:srgbClr val="0070C0"/>
              </a:solidFill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endParaRPr lang="en-US" sz="19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54" y="3018972"/>
            <a:ext cx="2155911" cy="32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4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marL="0" indent="0" algn="ctr">
              <a:buNone/>
            </a:pPr>
            <a:r>
              <a:rPr lang="fa-IR" dirty="0"/>
              <a:t> </a:t>
            </a:r>
            <a:r>
              <a:rPr lang="fa-IR" dirty="0" smtClean="0"/>
              <a:t> </a:t>
            </a:r>
            <a:r>
              <a:rPr lang="fa-IR" sz="4000" dirty="0" smtClean="0"/>
              <a:t>خدایا به حق </a:t>
            </a:r>
            <a:r>
              <a:rPr lang="fa-IR" sz="4000" dirty="0" smtClean="0">
                <a:solidFill>
                  <a:srgbClr val="FF0000"/>
                </a:solidFill>
              </a:rPr>
              <a:t>صدیقه شهیده </a:t>
            </a:r>
            <a:r>
              <a:rPr lang="fa-IR" sz="4000" dirty="0" smtClean="0"/>
              <a:t>سلام الله علیها ، ظهور فرزندشان </a:t>
            </a:r>
          </a:p>
          <a:p>
            <a:pPr marL="0" indent="0" algn="ctr">
              <a:buNone/>
            </a:pPr>
            <a:r>
              <a:rPr lang="fa-IR" sz="4000" dirty="0" smtClean="0"/>
              <a:t>مهدی علیه السلام را برسان.</a:t>
            </a:r>
          </a:p>
          <a:p>
            <a:pPr marL="0" indent="0" algn="ctr">
              <a:buNone/>
            </a:pPr>
            <a:endParaRPr lang="fa-IR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و آخرین سخن ...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7" y="3136660"/>
            <a:ext cx="5063565" cy="36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46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a-IR" dirty="0" smtClean="0"/>
          </a:p>
          <a:p>
            <a:pPr lvl="0"/>
            <a:r>
              <a:rPr lang="fa-IR" sz="3600" dirty="0" smtClean="0"/>
              <a:t>امام کاظم علیه السلام می فرمایند :</a:t>
            </a:r>
          </a:p>
          <a:p>
            <a:pPr lvl="0"/>
            <a:endParaRPr lang="en-US" dirty="0" smtClean="0"/>
          </a:p>
          <a:p>
            <a:pPr marL="4006850" lvl="1" indent="-120650"/>
            <a:r>
              <a:rPr lang="ar-SA" sz="3600" dirty="0" smtClean="0"/>
              <a:t>إِنَّ </a:t>
            </a:r>
            <a:r>
              <a:rPr lang="ar-SA" sz="3600" dirty="0"/>
              <a:t>فَاطِمَةَ </a:t>
            </a:r>
            <a:r>
              <a:rPr lang="ar-SA" sz="3600" dirty="0" smtClean="0"/>
              <a:t>ع</a:t>
            </a:r>
            <a:r>
              <a:rPr lang="fa-IR" sz="3600" dirty="0" smtClean="0"/>
              <a:t>لیها السلام</a:t>
            </a:r>
            <a:r>
              <a:rPr lang="ar-SA" sz="3600" dirty="0" smtClean="0"/>
              <a:t> </a:t>
            </a:r>
            <a:r>
              <a:rPr lang="ar-SA" sz="3600" dirty="0"/>
              <a:t>صِدِّيقَةٌ </a:t>
            </a:r>
            <a:r>
              <a:rPr lang="ar-SA" sz="3600" dirty="0">
                <a:solidFill>
                  <a:srgbClr val="FF0000"/>
                </a:solidFill>
              </a:rPr>
              <a:t>شَهِيدَةٌ </a:t>
            </a:r>
            <a:endParaRPr lang="fa-IR" sz="3600" dirty="0" smtClean="0">
              <a:solidFill>
                <a:srgbClr val="FF0000"/>
              </a:solidFill>
            </a:endParaRPr>
          </a:p>
          <a:p>
            <a:pPr marL="3886200" lvl="1" indent="0">
              <a:buNone/>
            </a:pPr>
            <a:endParaRPr lang="fa-IR" sz="3600" dirty="0" smtClean="0"/>
          </a:p>
          <a:p>
            <a:pPr marL="4006850" lvl="1" indent="-120650"/>
            <a:r>
              <a:rPr lang="fa-IR" sz="3600" dirty="0" smtClean="0">
                <a:solidFill>
                  <a:schemeClr val="bg1"/>
                </a:solidFill>
              </a:rPr>
              <a:t>همانا فاطمه سلام الله علیها صدیقه </a:t>
            </a:r>
            <a:r>
              <a:rPr lang="fa-IR" sz="3600" dirty="0" smtClean="0">
                <a:solidFill>
                  <a:srgbClr val="FF0000"/>
                </a:solidFill>
              </a:rPr>
              <a:t>شهیده </a:t>
            </a:r>
            <a:r>
              <a:rPr lang="fa-IR" sz="3600" dirty="0" smtClean="0">
                <a:solidFill>
                  <a:schemeClr val="bg1"/>
                </a:solidFill>
              </a:rPr>
              <a:t>می باشد.</a:t>
            </a:r>
            <a:endParaRPr lang="fa-IR" sz="3600" dirty="0"/>
          </a:p>
          <a:p>
            <a:pPr marL="4006850" lvl="1" indent="-120650"/>
            <a:endParaRPr lang="fa-IR" sz="3600" dirty="0">
              <a:solidFill>
                <a:schemeClr val="bg1"/>
              </a:solidFill>
            </a:endParaRPr>
          </a:p>
          <a:p>
            <a:pPr marL="3886200" lvl="1" indent="0">
              <a:buNone/>
            </a:pPr>
            <a:r>
              <a:rPr lang="fa-IR" sz="2400" dirty="0">
                <a:solidFill>
                  <a:srgbClr val="C00000"/>
                </a:solidFill>
              </a:rPr>
              <a:t> </a:t>
            </a:r>
            <a:r>
              <a:rPr lang="fa-IR" sz="2400" dirty="0" smtClean="0">
                <a:solidFill>
                  <a:srgbClr val="C00000"/>
                </a:solidFill>
              </a:rPr>
              <a:t>                                ( جلد 1 ، صفحه 458 )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اعتقاد ما ...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17" y="2377440"/>
            <a:ext cx="2846582" cy="4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688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sz="3400" dirty="0"/>
          </a:p>
          <a:p>
            <a:pPr marL="0" indent="0" algn="ctr">
              <a:buNone/>
            </a:pPr>
            <a:r>
              <a:rPr lang="fa-IR" sz="3400" dirty="0" smtClean="0"/>
              <a:t>   تهدید به </a:t>
            </a:r>
            <a:r>
              <a:rPr lang="fa-IR" sz="3400" dirty="0" smtClean="0">
                <a:solidFill>
                  <a:srgbClr val="FF0000"/>
                </a:solidFill>
              </a:rPr>
              <a:t>آتش زدن خانه حضرت زهرا سلام الله علیها </a:t>
            </a:r>
            <a:r>
              <a:rPr lang="fa-IR" sz="3400" dirty="0" smtClean="0"/>
              <a:t>در مدارک اهل تسنن</a:t>
            </a: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سیری در کتب اهل تسنن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36" y="3219718"/>
            <a:ext cx="5639307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63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8220" y="1055656"/>
            <a:ext cx="6268544" cy="5591887"/>
          </a:xfrm>
        </p:spPr>
        <p:txBody>
          <a:bodyPr/>
          <a:lstStyle/>
          <a:p>
            <a:pPr marL="685800" lvl="1" indent="-282575">
              <a:tabLst>
                <a:tab pos="457200" algn="l"/>
                <a:tab pos="685800" algn="l"/>
              </a:tabLst>
            </a:pPr>
            <a:endParaRPr lang="fa-IR" sz="3200" dirty="0" smtClean="0"/>
          </a:p>
          <a:p>
            <a:pPr marL="242888" indent="-282575" algn="just">
              <a:tabLst>
                <a:tab pos="457200" algn="l"/>
                <a:tab pos="685800" algn="l"/>
              </a:tabLst>
            </a:pPr>
            <a:r>
              <a:rPr lang="fa-IR" sz="3000" dirty="0" smtClean="0"/>
              <a:t>امام الحرمین جوینی</a:t>
            </a:r>
            <a:r>
              <a:rPr lang="en-US" sz="3000" dirty="0" smtClean="0"/>
              <a:t> </a:t>
            </a:r>
            <a:r>
              <a:rPr lang="fa-IR" sz="3000" dirty="0" smtClean="0"/>
              <a:t>شافعی میگوید: </a:t>
            </a:r>
            <a:r>
              <a:rPr lang="ar-SA" sz="3000" dirty="0"/>
              <a:t>زمانی که فاطمه را دیدم ، </a:t>
            </a:r>
            <a:r>
              <a:rPr lang="en-US" sz="3000" dirty="0" smtClean="0"/>
              <a:t> </a:t>
            </a:r>
            <a:r>
              <a:rPr lang="ar-SA" sz="3000" dirty="0" smtClean="0"/>
              <a:t>به </a:t>
            </a:r>
            <a:r>
              <a:rPr lang="ar-SA" sz="3000" dirty="0"/>
              <a:t>یاد صحنه‌ای افتادم که پس از من برای او رخ خواهد داد ، </a:t>
            </a:r>
            <a:r>
              <a:rPr lang="ar-SA" sz="3000" dirty="0" smtClean="0"/>
              <a:t>گویا </a:t>
            </a:r>
            <a:r>
              <a:rPr lang="ar-SA" sz="3000" dirty="0"/>
              <a:t>می‌بینم ذلت وارد خانۀ او شده ،‌ حرمتش پایمال گشته ، </a:t>
            </a:r>
            <a:r>
              <a:rPr lang="ar-SA" sz="3000" dirty="0" smtClean="0"/>
              <a:t>حقش </a:t>
            </a:r>
            <a:r>
              <a:rPr lang="ar-SA" sz="3000" dirty="0"/>
              <a:t>غصب شده ، از ارث خود ممنوع گشته ، </a:t>
            </a:r>
            <a:endParaRPr lang="en-US" sz="3000" dirty="0" smtClean="0"/>
          </a:p>
          <a:p>
            <a:pPr marL="0" indent="0" algn="just">
              <a:buNone/>
              <a:tabLst>
                <a:tab pos="457200" algn="l"/>
                <a:tab pos="685800" algn="l"/>
              </a:tabLst>
            </a:pPr>
            <a:r>
              <a:rPr lang="ar-SA" sz="3000" dirty="0" smtClean="0">
                <a:solidFill>
                  <a:srgbClr val="FF0000"/>
                </a:solidFill>
              </a:rPr>
              <a:t>پهلوی </a:t>
            </a:r>
            <a:r>
              <a:rPr lang="ar-SA" sz="3000" dirty="0">
                <a:solidFill>
                  <a:srgbClr val="FF0000"/>
                </a:solidFill>
              </a:rPr>
              <a:t>او شکسته شده و فرزندی را که </a:t>
            </a:r>
            <a:r>
              <a:rPr lang="ar-SA" sz="3000" dirty="0" smtClean="0">
                <a:solidFill>
                  <a:srgbClr val="FF0000"/>
                </a:solidFill>
              </a:rPr>
              <a:t>در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ar-SA" sz="3000" dirty="0" smtClean="0">
                <a:solidFill>
                  <a:srgbClr val="FF0000"/>
                </a:solidFill>
              </a:rPr>
              <a:t>رحم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ar-SA" sz="3000" dirty="0" smtClean="0">
                <a:solidFill>
                  <a:srgbClr val="FF0000"/>
                </a:solidFill>
              </a:rPr>
              <a:t>دارد </a:t>
            </a:r>
            <a:r>
              <a:rPr lang="ar-SA" sz="3000" dirty="0">
                <a:solidFill>
                  <a:srgbClr val="FF0000"/>
                </a:solidFill>
              </a:rPr>
              <a:t>، سقط شده </a:t>
            </a:r>
            <a:r>
              <a:rPr lang="ar-SA" sz="3000" dirty="0" smtClean="0">
                <a:solidFill>
                  <a:srgbClr val="FF0000"/>
                </a:solidFill>
              </a:rPr>
              <a:t>؛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457200" algn="l"/>
                <a:tab pos="685800" algn="l"/>
              </a:tabLst>
            </a:pPr>
            <a:r>
              <a:rPr lang="ar-SA" sz="3000" dirty="0" smtClean="0"/>
              <a:t> </a:t>
            </a:r>
            <a:r>
              <a:rPr lang="ar-SA" sz="3000" dirty="0">
                <a:solidFill>
                  <a:srgbClr val="FFFF00"/>
                </a:solidFill>
              </a:rPr>
              <a:t>در حالی که پیوسته فریاد می‌زند : وا محمداه ! ؛ ولی کسی به او پاسخ نمی‌دهد </a:t>
            </a:r>
            <a:r>
              <a:rPr lang="ar-SA" sz="3000" dirty="0" smtClean="0">
                <a:solidFill>
                  <a:srgbClr val="FFFF00"/>
                </a:solidFill>
              </a:rPr>
              <a:t>،کمک </a:t>
            </a:r>
            <a:r>
              <a:rPr lang="ar-SA" sz="3000" dirty="0">
                <a:solidFill>
                  <a:srgbClr val="FFFF00"/>
                </a:solidFill>
              </a:rPr>
              <a:t>می خواهد ؛ اما کسی به فریادش نمی‌رسد .</a:t>
            </a:r>
            <a:endParaRPr lang="ar-SA" sz="3000" dirty="0" smtClean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438" y="134401"/>
            <a:ext cx="9385905" cy="703262"/>
          </a:xfrm>
        </p:spPr>
        <p:txBody>
          <a:bodyPr/>
          <a:lstStyle/>
          <a:p>
            <a:r>
              <a:rPr lang="fa-IR" dirty="0" smtClean="0"/>
              <a:t>پیشگوئی رسول خدا در مورد هجوم به خانه وحی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5" y="1128946"/>
            <a:ext cx="3126749" cy="5518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47" y="3790479"/>
            <a:ext cx="1995480" cy="28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571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282575">
              <a:tabLst>
                <a:tab pos="457200" algn="l"/>
                <a:tab pos="685800" algn="l"/>
              </a:tabLst>
            </a:pPr>
            <a:endParaRPr lang="fa-IR" sz="3200" dirty="0" smtClean="0"/>
          </a:p>
          <a:p>
            <a:pPr marL="685800" lvl="1" indent="-282575">
              <a:tabLst>
                <a:tab pos="457200" algn="l"/>
                <a:tab pos="685800" algn="l"/>
              </a:tabLst>
            </a:pPr>
            <a:r>
              <a:rPr lang="ar-SA" sz="3200" dirty="0"/>
              <a:t>فَوَدِدْتُ أَنِّي لَمْ أَكْشِفْ بَيْتَ فَاطِمَةَ </a:t>
            </a:r>
            <a:r>
              <a:rPr lang="ar-SA" sz="3200" dirty="0" smtClean="0"/>
              <a:t>عَنْ</a:t>
            </a:r>
            <a:endParaRPr lang="fa-IR" sz="3200" dirty="0" smtClean="0"/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ar-SA" sz="3200" dirty="0" smtClean="0"/>
              <a:t> شَيْءٍ </a:t>
            </a:r>
            <a:r>
              <a:rPr lang="ar-SA" sz="3200" dirty="0"/>
              <a:t>وَإِنْ كَانُوا قَدْ غَلَّقُوهُ عَلَى </a:t>
            </a:r>
            <a:r>
              <a:rPr lang="ar-SA" sz="3200" dirty="0" smtClean="0"/>
              <a:t>الْحَرْبِ</a:t>
            </a:r>
          </a:p>
          <a:p>
            <a:pPr marL="685800" lvl="1" indent="-282575">
              <a:tabLst>
                <a:tab pos="457200" algn="l"/>
                <a:tab pos="685800" algn="l"/>
              </a:tabLst>
            </a:pPr>
            <a:endParaRPr lang="ar-SA" sz="3200" dirty="0" smtClean="0"/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endParaRPr lang="ar-SA" sz="3200" dirty="0" smtClean="0"/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fa-IR" sz="2800" dirty="0" smtClean="0">
                <a:effectLst/>
              </a:rPr>
              <a:t>                                                         </a:t>
            </a:r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fa-IR" sz="2800" dirty="0">
                <a:effectLst/>
              </a:rPr>
              <a:t> </a:t>
            </a:r>
            <a:r>
              <a:rPr lang="fa-IR" sz="2800" dirty="0" smtClean="0">
                <a:effectLst/>
              </a:rPr>
              <a:t>                                                        </a:t>
            </a:r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fa-IR" sz="2800" dirty="0">
                <a:effectLst/>
              </a:rPr>
              <a:t> </a:t>
            </a:r>
            <a:r>
              <a:rPr lang="fa-IR" sz="2800" dirty="0" smtClean="0">
                <a:effectLst/>
              </a:rPr>
              <a:t>                                                        </a:t>
            </a:r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fa-IR" sz="2800" dirty="0">
                <a:effectLst/>
              </a:rPr>
              <a:t> </a:t>
            </a:r>
            <a:r>
              <a:rPr lang="fa-IR" sz="2800" dirty="0" smtClean="0">
                <a:effectLst/>
              </a:rPr>
              <a:t>                                                         </a:t>
            </a:r>
            <a:r>
              <a:rPr lang="fa-IR" sz="3000" dirty="0" smtClean="0">
                <a:solidFill>
                  <a:srgbClr val="FF0000"/>
                </a:solidFill>
                <a:effectLst/>
              </a:rPr>
              <a:t>-</a:t>
            </a:r>
            <a:r>
              <a:rPr lang="fa-IR" sz="3000" dirty="0" smtClean="0">
                <a:effectLst/>
              </a:rPr>
              <a:t> ای کاش </a:t>
            </a:r>
            <a:r>
              <a:rPr lang="fa-IR" sz="3000" dirty="0" smtClean="0">
                <a:solidFill>
                  <a:srgbClr val="FF0000"/>
                </a:solidFill>
                <a:effectLst/>
              </a:rPr>
              <a:t>خانه </a:t>
            </a:r>
            <a:r>
              <a:rPr lang="fa-IR" sz="3000" dirty="0">
                <a:solidFill>
                  <a:srgbClr val="FF0000"/>
                </a:solidFill>
                <a:effectLst/>
              </a:rPr>
              <a:t>فاطمه را هتك حرمت نمى‌كردم</a:t>
            </a:r>
            <a:r>
              <a:rPr lang="fa-IR" sz="3000" dirty="0">
                <a:effectLst/>
              </a:rPr>
              <a:t>؛ </a:t>
            </a:r>
            <a:endParaRPr lang="fa-IR" sz="3000" dirty="0" smtClean="0">
              <a:effectLst/>
            </a:endParaRPr>
          </a:p>
          <a:p>
            <a:pPr marL="403225" lvl="1" indent="0">
              <a:buNone/>
              <a:tabLst>
                <a:tab pos="457200" algn="l"/>
                <a:tab pos="685800" algn="l"/>
              </a:tabLst>
            </a:pPr>
            <a:r>
              <a:rPr lang="fa-IR" sz="3000" dirty="0" smtClean="0">
                <a:effectLst/>
              </a:rPr>
              <a:t>                                                        </a:t>
            </a:r>
            <a:r>
              <a:rPr lang="fa-IR" sz="3000" dirty="0" smtClean="0">
                <a:effectLst/>
              </a:rPr>
              <a:t> </a:t>
            </a:r>
            <a:r>
              <a:rPr lang="fa-IR" sz="3000" dirty="0" smtClean="0">
                <a:effectLst/>
              </a:rPr>
              <a:t>اگر چه آن را براى جنگ بسته بودند</a:t>
            </a:r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اعتراف ابوبکر به هنگام مرگ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02" y="3105854"/>
            <a:ext cx="2353941" cy="3541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86" y="1055656"/>
            <a:ext cx="3414844" cy="4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55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– ابن ابی شیبه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397625" y="1044575"/>
            <a:ext cx="5794375" cy="5632450"/>
          </a:xfrm>
        </p:spPr>
        <p:txBody>
          <a:bodyPr/>
          <a:lstStyle/>
          <a:p>
            <a:pPr lvl="1"/>
            <a:r>
              <a:rPr lang="fa-IR" sz="3200" dirty="0"/>
              <a:t> </a:t>
            </a:r>
            <a:r>
              <a:rPr lang="fa-IR" sz="3200" dirty="0" smtClean="0"/>
              <a:t>و عمر چنین گفت :</a:t>
            </a:r>
          </a:p>
          <a:p>
            <a:pPr marL="2917825" lvl="2" indent="-174625"/>
            <a:r>
              <a:rPr lang="fa-IR" sz="2800" dirty="0"/>
              <a:t> </a:t>
            </a:r>
            <a:r>
              <a:rPr lang="fa-IR" sz="2800" dirty="0">
                <a:effectLst/>
              </a:rPr>
              <a:t>ولي سوگند به خدا اين محبت مانع از آن نيست كه اگر اين افراد در خانه تو جمع شوند </a:t>
            </a:r>
            <a:r>
              <a:rPr lang="fa-IR" sz="2800" dirty="0">
                <a:solidFill>
                  <a:srgbClr val="FF0000"/>
                </a:solidFill>
                <a:effectLst/>
              </a:rPr>
              <a:t>من دستور دهم خانه را بر آن ها بسوزانند</a:t>
            </a:r>
            <a:r>
              <a:rPr lang="fa-IR" sz="2800" dirty="0" smtClean="0">
                <a:solidFill>
                  <a:srgbClr val="FF0000"/>
                </a:solidFill>
                <a:effectLst/>
              </a:rPr>
              <a:t>.</a:t>
            </a:r>
            <a:endParaRPr lang="fa-IR" sz="2800" dirty="0">
              <a:solidFill>
                <a:srgbClr val="FF0000"/>
              </a:solidFill>
              <a:effectLst/>
            </a:endParaRPr>
          </a:p>
          <a:p>
            <a:pPr lvl="1"/>
            <a:endParaRPr lang="fa-IR" sz="3200" dirty="0" smtClean="0"/>
          </a:p>
          <a:p>
            <a:pPr lvl="1"/>
            <a:r>
              <a:rPr lang="fa-IR" sz="3200" dirty="0" smtClean="0"/>
              <a:t> فاطمه سلام الله علیها چنین </a:t>
            </a:r>
            <a:r>
              <a:rPr lang="fa-IR" sz="3200" dirty="0"/>
              <a:t>گفت </a:t>
            </a:r>
            <a:r>
              <a:rPr lang="fa-IR" sz="3200" dirty="0" smtClean="0"/>
              <a:t>:</a:t>
            </a:r>
          </a:p>
          <a:p>
            <a:pPr lvl="1">
              <a:buNone/>
            </a:pP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خدا سوگند! آنچه را كه قسم خورده است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انجام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 دهد!</a:t>
            </a:r>
            <a:endParaRPr lang="fa-I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fa-IR" sz="3200" dirty="0" smtClean="0"/>
          </a:p>
          <a:p>
            <a:pPr lvl="1"/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0" y="957503"/>
            <a:ext cx="4092946" cy="5806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13" y="1725771"/>
            <a:ext cx="1824357" cy="29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06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– ابن قتیبه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397625" y="1044575"/>
            <a:ext cx="5794375" cy="5632450"/>
          </a:xfrm>
        </p:spPr>
        <p:txBody>
          <a:bodyPr/>
          <a:lstStyle/>
          <a:p>
            <a:r>
              <a:rPr lang="fa-IR" dirty="0">
                <a:solidFill>
                  <a:srgbClr val="FFFF00"/>
                </a:solidFill>
              </a:rPr>
              <a:t>عمر هيزم خواست و گفت:</a:t>
            </a:r>
            <a:br>
              <a:rPr lang="fa-IR" dirty="0">
                <a:solidFill>
                  <a:srgbClr val="FFFF00"/>
                </a:solidFill>
              </a:rPr>
            </a:br>
            <a:endParaRPr lang="fa-I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a-I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به </a:t>
            </a: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همان خدايي كه جان عمر در دست اوست، سوگند ياد مي كنم كه بيرون بياييد و گرنه خانه را با كساني كه در آن هستند </a:t>
            </a:r>
            <a:r>
              <a:rPr lang="fa-IR" dirty="0">
                <a:solidFill>
                  <a:srgbClr val="FF0000"/>
                </a:solidFill>
              </a:rPr>
              <a:t>آتش خواهم زد</a:t>
            </a: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به عمر گفتند: اي اباحفص! فاطمه(عليها السلام) در اين خانه است. </a:t>
            </a:r>
            <a:r>
              <a:rPr lang="fa-IR" dirty="0">
                <a:solidFill>
                  <a:srgbClr val="FF0000"/>
                </a:solidFill>
              </a:rPr>
              <a:t>عمر پاسخ داد: باشد!!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4" y="1087594"/>
            <a:ext cx="3936630" cy="5589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63" y="3860800"/>
            <a:ext cx="1572242" cy="27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5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- طبری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819650" y="1044575"/>
            <a:ext cx="7372350" cy="5632450"/>
          </a:xfrm>
        </p:spPr>
        <p:txBody>
          <a:bodyPr/>
          <a:lstStyle/>
          <a:p>
            <a:pPr marL="0" lvl="1">
              <a:buClr>
                <a:srgbClr val="FF0000"/>
              </a:buClr>
            </a:pPr>
            <a:r>
              <a:rPr lang="fa-IR" dirty="0"/>
              <a:t> </a:t>
            </a:r>
            <a:r>
              <a:rPr lang="fa-IR" sz="3200" dirty="0"/>
              <a:t>عمر چنین گفت :</a:t>
            </a:r>
          </a:p>
          <a:p>
            <a:pPr>
              <a:buNone/>
            </a:pPr>
            <a:r>
              <a:rPr lang="fa-IR" dirty="0" smtClean="0">
                <a:effectLst/>
              </a:rPr>
              <a:t> </a:t>
            </a:r>
          </a:p>
          <a:p>
            <a:pPr>
              <a:buNone/>
            </a:pPr>
            <a:r>
              <a:rPr lang="fa-IR" dirty="0" smtClean="0">
                <a:effectLst/>
              </a:rPr>
              <a:t>والله </a:t>
            </a:r>
            <a:r>
              <a:rPr lang="fa-IR" dirty="0">
                <a:effectLst/>
              </a:rPr>
              <a:t>لأحرقن عليكم أو لتخرجن إلي البيعة </a:t>
            </a:r>
            <a:endParaRPr lang="fa-IR" dirty="0" smtClean="0">
              <a:solidFill>
                <a:srgbClr val="00B0F0"/>
              </a:solidFill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endParaRPr lang="fa-IR" dirty="0">
              <a:effectLst/>
            </a:endParaRPr>
          </a:p>
          <a:p>
            <a:pPr marL="2339975" lvl="1" defTabSz="857250">
              <a:buClr>
                <a:srgbClr val="FF0000"/>
              </a:buClr>
            </a:pPr>
            <a:endParaRPr lang="fa-IR" dirty="0" smtClean="0">
              <a:effectLst/>
            </a:endParaRPr>
          </a:p>
          <a:p>
            <a:pPr>
              <a:buNone/>
            </a:pPr>
            <a:r>
              <a:rPr lang="fa-IR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به </a:t>
            </a: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خدا سوگند </a:t>
            </a:r>
            <a:r>
              <a:rPr lang="fa-IR" dirty="0">
                <a:solidFill>
                  <a:srgbClr val="FF0000"/>
                </a:solidFill>
                <a:effectLst/>
              </a:rPr>
              <a:t>خانه را به آتش مي كشم</a:t>
            </a: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؛ </a:t>
            </a:r>
            <a:endParaRPr lang="fa-IR" dirty="0" smtClean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>
              <a:buNone/>
            </a:pPr>
            <a:r>
              <a:rPr lang="fa-IR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مگر </a:t>
            </a: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اينكه براي بيعت بيرون بياييد.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3" y="991138"/>
            <a:ext cx="3714507" cy="5739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80" y="2668426"/>
            <a:ext cx="2395950" cy="40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52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تهدید عمر به آتش زدن - بلاذری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06963" y="1044575"/>
            <a:ext cx="7285037" cy="5632450"/>
          </a:xfrm>
        </p:spPr>
        <p:txBody>
          <a:bodyPr/>
          <a:lstStyle/>
          <a:p>
            <a:pPr lvl="1">
              <a:buNone/>
            </a:pPr>
            <a:r>
              <a:rPr lang="fa-IR" sz="3200" dirty="0" smtClean="0"/>
              <a:t>پس </a:t>
            </a:r>
            <a:r>
              <a:rPr lang="fa-IR" sz="3200" dirty="0">
                <a:effectLst/>
              </a:rPr>
              <a:t>عمر با </a:t>
            </a:r>
            <a:r>
              <a:rPr lang="fa-IR" sz="3200" dirty="0">
                <a:solidFill>
                  <a:srgbClr val="FF0000"/>
                </a:solidFill>
                <a:effectLst/>
              </a:rPr>
              <a:t>شعله آتش </a:t>
            </a:r>
            <a:r>
              <a:rPr lang="fa-IR" sz="3200" dirty="0">
                <a:effectLst/>
              </a:rPr>
              <a:t>به طرف خانه فاطمه (عليها السلام) </a:t>
            </a:r>
            <a:r>
              <a:rPr lang="fa-IR" sz="3200" dirty="0" smtClean="0">
                <a:effectLst/>
              </a:rPr>
              <a:t>رفت.</a:t>
            </a:r>
            <a:endParaRPr lang="fa-IR" sz="3200" dirty="0" smtClean="0"/>
          </a:p>
          <a:p>
            <a:pPr lvl="1"/>
            <a:r>
              <a:rPr lang="fa-IR" sz="3200" dirty="0">
                <a:solidFill>
                  <a:schemeClr val="bg1"/>
                </a:solidFill>
                <a:effectLst/>
              </a:rPr>
              <a:t>فاطمه (عليها السلام) پشت در خانه آمد و گفت: اي پسر خطّاب! آيا تويي كه مي خواهي درِ خانه را </a:t>
            </a:r>
            <a:r>
              <a:rPr lang="fa-IR" sz="3200" dirty="0">
                <a:solidFill>
                  <a:srgbClr val="FF0000"/>
                </a:solidFill>
                <a:effectLst/>
              </a:rPr>
              <a:t>آتش بزني</a:t>
            </a:r>
            <a:r>
              <a:rPr lang="fa-IR" sz="3200" dirty="0">
                <a:solidFill>
                  <a:schemeClr val="bg1"/>
                </a:solidFill>
                <a:effectLst/>
              </a:rPr>
              <a:t>؟ </a:t>
            </a:r>
            <a:endParaRPr lang="fa-IR" sz="3200" dirty="0">
              <a:solidFill>
                <a:srgbClr val="00B0F0"/>
              </a:solidFill>
              <a:effectLst/>
            </a:endParaRPr>
          </a:p>
          <a:p>
            <a:pPr lvl="1" algn="just"/>
            <a:r>
              <a:rPr lang="fa-IR" sz="3200" dirty="0" smtClean="0">
                <a:effectLst/>
              </a:rPr>
              <a:t> عمر </a:t>
            </a:r>
            <a:r>
              <a:rPr lang="fa-IR" sz="3200" dirty="0">
                <a:effectLst/>
              </a:rPr>
              <a:t>پاسخ </a:t>
            </a:r>
            <a:r>
              <a:rPr lang="fa-IR" sz="3200" dirty="0" smtClean="0">
                <a:effectLst/>
              </a:rPr>
              <a:t>داد : </a:t>
            </a:r>
            <a:r>
              <a:rPr lang="fa-IR" sz="4400" dirty="0">
                <a:solidFill>
                  <a:srgbClr val="FF0000"/>
                </a:solidFill>
                <a:effectLst/>
              </a:rPr>
              <a:t>آري!</a:t>
            </a:r>
            <a:r>
              <a:rPr lang="fa-IR" sz="3200" dirty="0">
                <a:effectLst/>
              </a:rPr>
              <a:t> </a:t>
            </a:r>
            <a:endParaRPr lang="fa-IR" sz="3200" dirty="0" smtClean="0">
              <a:effectLst/>
            </a:endParaRPr>
          </a:p>
          <a:p>
            <a:pPr lvl="1" algn="just">
              <a:buNone/>
            </a:pPr>
            <a:r>
              <a:rPr lang="fa-IR" sz="3200" dirty="0" smtClean="0">
                <a:effectLst/>
              </a:rPr>
              <a:t>  اين كارآنچه </a:t>
            </a:r>
            <a:r>
              <a:rPr lang="fa-IR" sz="3200" dirty="0">
                <a:effectLst/>
              </a:rPr>
              <a:t>را </a:t>
            </a:r>
            <a:r>
              <a:rPr lang="fa-IR" sz="3200" dirty="0" smtClean="0">
                <a:effectLst/>
              </a:rPr>
              <a:t>كه پدرت </a:t>
            </a:r>
          </a:p>
          <a:p>
            <a:pPr lvl="1" algn="just">
              <a:buNone/>
            </a:pPr>
            <a:r>
              <a:rPr lang="fa-IR" sz="3200" dirty="0">
                <a:effectLst/>
              </a:rPr>
              <a:t> </a:t>
            </a:r>
            <a:r>
              <a:rPr lang="fa-IR" sz="3200" dirty="0" smtClean="0">
                <a:effectLst/>
              </a:rPr>
              <a:t> آورده محكم تر مي </a:t>
            </a:r>
            <a:r>
              <a:rPr lang="fa-IR" sz="3200" dirty="0">
                <a:effectLst/>
              </a:rPr>
              <a:t>سازد.</a:t>
            </a:r>
            <a:endParaRPr lang="fa-IR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7" y="1091842"/>
            <a:ext cx="3895684" cy="553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64" y="3234106"/>
            <a:ext cx="2399856" cy="33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935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نیای سرگرم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Custom Design">
      <a:majorFont>
        <a:latin typeface="Arial"/>
        <a:ea typeface=""/>
        <a:cs typeface="B Titr"/>
      </a:majorFont>
      <a:minorFont>
        <a:latin typeface="Arial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</TotalTime>
  <Words>925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Roya</vt:lpstr>
      <vt:lpstr>B Titr</vt:lpstr>
      <vt:lpstr>B Yagut</vt:lpstr>
      <vt:lpstr>Calibri</vt:lpstr>
      <vt:lpstr>دنیای سرگرمی</vt:lpstr>
      <vt:lpstr>   حمله به خانه وحی</vt:lpstr>
      <vt:lpstr>اعتقاد ما ...</vt:lpstr>
      <vt:lpstr>سیری در کتب اهل تسنن</vt:lpstr>
      <vt:lpstr>پیشگوئی رسول خدا در مورد هجوم به خانه وحی</vt:lpstr>
      <vt:lpstr>اعتراف ابوبکر به هنگام مرگ</vt:lpstr>
      <vt:lpstr>تهدید عمر به آتش زدن – ابن ابی شیبه</vt:lpstr>
      <vt:lpstr>تهدید عمر به آتش زدن – ابن قتیبه</vt:lpstr>
      <vt:lpstr>تهدید عمر به آتش زدن - طبری</vt:lpstr>
      <vt:lpstr>تهدید عمر به آتش زدن - بلاذری</vt:lpstr>
      <vt:lpstr>تهدید عمر به آتش زدن – ابن عبدربه</vt:lpstr>
      <vt:lpstr>تهدید عمر به آتش زدن – ابوالفداء</vt:lpstr>
      <vt:lpstr>تهدید عمر به آتش زدن – ابن شحنه</vt:lpstr>
      <vt:lpstr>اعترافات برخی از علمای اهل تسنن-نظّام</vt:lpstr>
      <vt:lpstr>اعترافات برخی از علمای اهل تسنن-ابن تیمیه</vt:lpstr>
      <vt:lpstr>اعترافات برخی از علمای اهل تسنن-شبلي نعماني</vt:lpstr>
      <vt:lpstr>اعترافات برخی از علمای اهل تسنن-نقل در شعر</vt:lpstr>
      <vt:lpstr>و آخرین سخن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Naser Khan</cp:lastModifiedBy>
  <cp:revision>212</cp:revision>
  <dcterms:created xsi:type="dcterms:W3CDTF">2016-01-30T18:35:32Z</dcterms:created>
  <dcterms:modified xsi:type="dcterms:W3CDTF">2017-03-01T21:03:19Z</dcterms:modified>
</cp:coreProperties>
</file>