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3">
  <p:sldMasterIdLst>
    <p:sldMasterId id="2147483672" r:id="rId1"/>
  </p:sldMasterIdLst>
  <p:notesMasterIdLst>
    <p:notesMasterId r:id="rId9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02" r:id="rId33"/>
    <p:sldId id="303" r:id="rId34"/>
    <p:sldId id="304" r:id="rId35"/>
    <p:sldId id="315" r:id="rId36"/>
    <p:sldId id="316" r:id="rId37"/>
    <p:sldId id="317" r:id="rId38"/>
    <p:sldId id="305" r:id="rId39"/>
    <p:sldId id="306" r:id="rId40"/>
    <p:sldId id="307" r:id="rId41"/>
    <p:sldId id="308" r:id="rId42"/>
    <p:sldId id="318" r:id="rId43"/>
    <p:sldId id="319" r:id="rId44"/>
    <p:sldId id="320" r:id="rId45"/>
    <p:sldId id="321" r:id="rId46"/>
    <p:sldId id="322" r:id="rId47"/>
    <p:sldId id="323" r:id="rId48"/>
    <p:sldId id="324" r:id="rId49"/>
    <p:sldId id="325" r:id="rId50"/>
    <p:sldId id="326" r:id="rId51"/>
    <p:sldId id="336" r:id="rId52"/>
    <p:sldId id="338" r:id="rId53"/>
    <p:sldId id="309" r:id="rId54"/>
    <p:sldId id="310" r:id="rId55"/>
    <p:sldId id="311" r:id="rId56"/>
    <p:sldId id="312" r:id="rId57"/>
    <p:sldId id="313" r:id="rId58"/>
    <p:sldId id="301" r:id="rId59"/>
    <p:sldId id="288" r:id="rId60"/>
    <p:sldId id="330" r:id="rId61"/>
    <p:sldId id="331" r:id="rId62"/>
    <p:sldId id="327" r:id="rId63"/>
    <p:sldId id="328" r:id="rId64"/>
    <p:sldId id="334" r:id="rId65"/>
    <p:sldId id="335" r:id="rId66"/>
    <p:sldId id="289" r:id="rId67"/>
    <p:sldId id="290" r:id="rId68"/>
    <p:sldId id="291" r:id="rId69"/>
    <p:sldId id="292" r:id="rId70"/>
    <p:sldId id="337" r:id="rId71"/>
    <p:sldId id="293" r:id="rId72"/>
    <p:sldId id="294" r:id="rId73"/>
    <p:sldId id="295" r:id="rId74"/>
    <p:sldId id="296" r:id="rId75"/>
    <p:sldId id="297" r:id="rId76"/>
    <p:sldId id="345" r:id="rId77"/>
    <p:sldId id="340" r:id="rId78"/>
    <p:sldId id="341" r:id="rId79"/>
    <p:sldId id="339" r:id="rId80"/>
    <p:sldId id="298" r:id="rId81"/>
    <p:sldId id="299" r:id="rId82"/>
    <p:sldId id="300" r:id="rId83"/>
    <p:sldId id="342" r:id="rId84"/>
    <p:sldId id="346" r:id="rId85"/>
    <p:sldId id="343" r:id="rId86"/>
    <p:sldId id="347" r:id="rId87"/>
    <p:sldId id="348" r:id="rId88"/>
    <p:sldId id="349" r:id="rId89"/>
    <p:sldId id="350" r:id="rId90"/>
    <p:sldId id="351" r:id="rId91"/>
    <p:sldId id="352" r:id="rId92"/>
    <p:sldId id="353" r:id="rId93"/>
    <p:sldId id="344" r:id="rId94"/>
    <p:sldId id="354" r:id="rId9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1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CE44D42-B399-42C1-9278-84CEBF289A34}" type="datetimeFigureOut">
              <a:rPr lang="fa-IR" smtClean="0"/>
              <a:pPr/>
              <a:t>11/26/1435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A310490-FD73-4A69-9714-E80CF1746C9F}"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A310490-FD73-4A69-9714-E80CF1746C9F}" type="slidenum">
              <a:rPr lang="fa-IR" smtClean="0"/>
              <a:pPr/>
              <a:t>19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219A0416-B1D7-45EE-B15B-21B4C7885DE2}"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19A0416-B1D7-45EE-B15B-21B4C7885DE2}" type="slidenum">
              <a:rPr lang="fa-IR" smtClean="0"/>
              <a:pPr/>
              <a:t>‹#›</a:t>
            </a:fld>
            <a:endParaRPr lang="fa-IR"/>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19A0416-B1D7-45EE-B15B-21B4C7885DE2}" type="slidenum">
              <a:rPr lang="fa-IR" smtClean="0"/>
              <a:pPr/>
              <a:t>‹#›</a:t>
            </a:fld>
            <a:endParaRPr lang="fa-IR"/>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19A0416-B1D7-45EE-B15B-21B4C7885DE2}" type="slidenum">
              <a:rPr lang="fa-IR" smtClean="0"/>
              <a:pPr/>
              <a:t>‹#›</a:t>
            </a:fld>
            <a:endParaRPr lang="fa-IR"/>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19A0416-B1D7-45EE-B15B-21B4C7885DE2}"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19A0416-B1D7-45EE-B15B-21B4C7885DE2}" type="slidenum">
              <a:rPr lang="fa-IR" smtClean="0"/>
              <a:pPr/>
              <a:t>‹#›</a:t>
            </a:fld>
            <a:endParaRPr lang="fa-IR"/>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219A0416-B1D7-45EE-B15B-21B4C7885DE2}" type="slidenum">
              <a:rPr lang="fa-IR" smtClean="0"/>
              <a:pPr/>
              <a:t>‹#›</a:t>
            </a:fld>
            <a:endParaRPr lang="fa-IR"/>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219A0416-B1D7-45EE-B15B-21B4C7885DE2}" type="slidenum">
              <a:rPr lang="fa-IR" smtClean="0"/>
              <a:pPr/>
              <a:t>‹#›</a:t>
            </a:fld>
            <a:endParaRPr lang="fa-IR"/>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219A0416-B1D7-45EE-B15B-21B4C7885DE2}"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19A0416-B1D7-45EE-B15B-21B4C7885DE2}" type="slidenum">
              <a:rPr lang="fa-IR" smtClean="0"/>
              <a:pPr/>
              <a:t>‹#›</a:t>
            </a:fld>
            <a:endParaRPr lang="fa-IR"/>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53423EA-9197-44E4-BFF5-B7B1CBEBE82B}" type="datetimeFigureOut">
              <a:rPr lang="fa-IR" smtClean="0"/>
              <a:pPr/>
              <a:t>11/26/1435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19A0416-B1D7-45EE-B15B-21B4C7885DE2}"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53423EA-9197-44E4-BFF5-B7B1CBEBE82B}" type="datetimeFigureOut">
              <a:rPr lang="fa-IR" smtClean="0"/>
              <a:pPr/>
              <a:t>11/26/1435</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9A0416-B1D7-45EE-B15B-21B4C7885DE2}"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2204864"/>
            <a:ext cx="7406640" cy="1872208"/>
          </a:xfrm>
        </p:spPr>
        <p:txBody>
          <a:bodyPr>
            <a:noAutofit/>
          </a:bodyPr>
          <a:lstStyle/>
          <a:p>
            <a:pPr algn="r"/>
            <a:r>
              <a:rPr lang="fa-IR" sz="4800" b="1" dirty="0" smtClean="0">
                <a:cs typeface="B Mitra" pitchFamily="2" charset="-78"/>
              </a:rPr>
              <a:t>          </a:t>
            </a:r>
            <a:r>
              <a:rPr lang="fa-IR" sz="5400" b="1" dirty="0" smtClean="0">
                <a:cs typeface="B Mitra" pitchFamily="2" charset="-78"/>
              </a:rPr>
              <a:t>فرح و سرور در اسلام </a:t>
            </a:r>
            <a:endParaRPr lang="fa-IR" sz="5400" b="1" dirty="0">
              <a:cs typeface="B Mitra" pitchFamily="2" charset="-78"/>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فرح دنیوی مذموم دشمنان دین</a:t>
            </a:r>
            <a:endParaRPr lang="fa-IR" dirty="0"/>
          </a:p>
        </p:txBody>
      </p:sp>
      <p:sp>
        <p:nvSpPr>
          <p:cNvPr id="3" name="Content Placeholder 2"/>
          <p:cNvSpPr>
            <a:spLocks noGrp="1"/>
          </p:cNvSpPr>
          <p:nvPr>
            <p:ph idx="1"/>
          </p:nvPr>
        </p:nvSpPr>
        <p:spPr/>
        <p:txBody>
          <a:bodyPr/>
          <a:lstStyle/>
          <a:p>
            <a:r>
              <a:rPr lang="fa-IR" sz="3600" dirty="0"/>
              <a:t>فَرِحَ</a:t>
            </a:r>
            <a:r>
              <a:rPr lang="fa-IR" dirty="0"/>
              <a:t> الْمُخَلَّفُونَ بِمَقْعَدِهِمْ خِلافَ رَسُولِ اللَّهِ وَ كَرِهُوا أَنْ يُجاهِدُوا بِأَمْوالِهِمْ وَ أَنْفُسِهِمْ في‏ سَبيلِ اللَّهِ وَ قالُوا لا تَنْفِرُوا فِي الْحَرِّ قُلْ نارُ جَهَنَّمَ أَشَدُّ حَرًّا لَوْ كانُوا يَفْقَهُونَ (</a:t>
            </a:r>
            <a:r>
              <a:rPr lang="fa-IR" dirty="0" smtClean="0"/>
              <a:t>81)توبه</a:t>
            </a:r>
          </a:p>
          <a:p>
            <a:endParaRPr lang="en-US" dirty="0"/>
          </a:p>
          <a:p>
            <a:r>
              <a:rPr lang="fa-IR" dirty="0"/>
              <a:t>فَتَقَطَّعُوا أَمْرَهُمْ بَيْنَهُمْ زُبُراً كُلُّ حِزْبٍ بِما لَدَيْهِمْ </a:t>
            </a:r>
            <a:r>
              <a:rPr lang="fa-IR" sz="3600" dirty="0"/>
              <a:t>فَرِحُونَ </a:t>
            </a:r>
            <a:r>
              <a:rPr lang="fa-IR" dirty="0"/>
              <a:t>(53)مومنون</a:t>
            </a:r>
            <a:endParaRPr lang="en-US" dirty="0"/>
          </a:p>
          <a:p>
            <a:endParaRPr lang="fa-IR"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دنیوی مذموم دشمنان دین</a:t>
            </a:r>
            <a:endParaRPr lang="fa-IR" dirty="0"/>
          </a:p>
        </p:txBody>
      </p:sp>
      <p:sp>
        <p:nvSpPr>
          <p:cNvPr id="3" name="Content Placeholder 2"/>
          <p:cNvSpPr>
            <a:spLocks noGrp="1"/>
          </p:cNvSpPr>
          <p:nvPr>
            <p:ph idx="1"/>
          </p:nvPr>
        </p:nvSpPr>
        <p:spPr/>
        <p:txBody>
          <a:bodyPr/>
          <a:lstStyle/>
          <a:p>
            <a:r>
              <a:rPr lang="fa-IR" dirty="0"/>
              <a:t>مِنَ الَّذينَ فَرَّقُوا دينَهُمْ وَ كانُوا شِيَعاً كُلُّ حِزْبٍ بِما لَدَيْهِمْ </a:t>
            </a:r>
            <a:r>
              <a:rPr lang="fa-IR" sz="3600" dirty="0"/>
              <a:t>فَرِحُونَ</a:t>
            </a:r>
            <a:r>
              <a:rPr lang="fa-IR" dirty="0"/>
              <a:t> (</a:t>
            </a:r>
            <a:r>
              <a:rPr lang="fa-IR" dirty="0" smtClean="0"/>
              <a:t>32)روم</a:t>
            </a:r>
          </a:p>
          <a:p>
            <a:endParaRPr lang="en-US" dirty="0"/>
          </a:p>
          <a:p>
            <a:r>
              <a:rPr lang="fa-IR" dirty="0"/>
              <a:t>فَلَمَّا جاءَتْهُمْ رُسُلُهُمْ بِالْبَيِّناتِ </a:t>
            </a:r>
            <a:r>
              <a:rPr lang="fa-IR" sz="3600" dirty="0"/>
              <a:t>فَرِحُوا</a:t>
            </a:r>
            <a:r>
              <a:rPr lang="fa-IR" dirty="0"/>
              <a:t> بِما عِنْدَهُمْ مِنَ الْعِلْمِ وَ حاقَ بِهِمْ ما كانُوا بِهِ يَسْتَهْزِؤُنَ (83)غافر</a:t>
            </a:r>
            <a:endParaRPr lang="en-US" dirty="0"/>
          </a:p>
          <a:p>
            <a:endParaRPr lang="fa-IR"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فرح ممدوح</a:t>
            </a:r>
          </a:p>
        </p:txBody>
      </p:sp>
      <p:sp>
        <p:nvSpPr>
          <p:cNvPr id="3" name="Content Placeholder 2"/>
          <p:cNvSpPr>
            <a:spLocks noGrp="1"/>
          </p:cNvSpPr>
          <p:nvPr>
            <p:ph idx="1"/>
          </p:nvPr>
        </p:nvSpPr>
        <p:spPr/>
        <p:txBody>
          <a:bodyPr/>
          <a:lstStyle/>
          <a:p>
            <a:r>
              <a:rPr lang="fa-IR" sz="3600" dirty="0"/>
              <a:t>فَرِحينَ</a:t>
            </a:r>
            <a:r>
              <a:rPr lang="fa-IR" dirty="0"/>
              <a:t> بِما آتاهُمُ اللَّهُ مِنْ فَضْلِهِ وَ يَسْتَبْشِرُونَ بِالَّذينَ لَمْ يَلْحَقُوا بِهِمْ مِنْ خَلْفِهِمْ أَلاَّ خَوْفٌ عَلَيْهِمْ وَ لا هُمْ يَحْزَنُونَ (170)ال </a:t>
            </a:r>
            <a:r>
              <a:rPr lang="fa-IR" dirty="0" smtClean="0"/>
              <a:t>عمران</a:t>
            </a:r>
          </a:p>
          <a:p>
            <a:endParaRPr lang="en-US" dirty="0"/>
          </a:p>
          <a:p>
            <a:r>
              <a:rPr lang="fa-IR" dirty="0"/>
              <a:t>قُلْ بِفَضْلِ اللَّهِ وَ بِرَحْمَتِهِ فَبِذلِكَ </a:t>
            </a:r>
            <a:r>
              <a:rPr lang="fa-IR" sz="3600" dirty="0"/>
              <a:t>فَلْيَفْرَحُوا</a:t>
            </a:r>
            <a:r>
              <a:rPr lang="fa-IR" dirty="0"/>
              <a:t> هُوَ خَيْرٌ مِمَّا يَجْمَعُونَ (58)يونس</a:t>
            </a:r>
            <a:endParaRPr lang="en-US" dirty="0"/>
          </a:p>
          <a:p>
            <a:endParaRPr lang="fa-IR" dirty="0"/>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ممدوح</a:t>
            </a:r>
            <a:endParaRPr lang="fa-IR" dirty="0"/>
          </a:p>
        </p:txBody>
      </p:sp>
      <p:sp>
        <p:nvSpPr>
          <p:cNvPr id="3" name="Content Placeholder 2"/>
          <p:cNvSpPr>
            <a:spLocks noGrp="1"/>
          </p:cNvSpPr>
          <p:nvPr>
            <p:ph idx="1"/>
          </p:nvPr>
        </p:nvSpPr>
        <p:spPr/>
        <p:txBody>
          <a:bodyPr/>
          <a:lstStyle/>
          <a:p>
            <a:r>
              <a:rPr lang="fa-IR" dirty="0"/>
              <a:t>وَ الَّذينَ آتَيْناهُمُ الْكِتابَ </a:t>
            </a:r>
            <a:r>
              <a:rPr lang="fa-IR" sz="3600" dirty="0"/>
              <a:t>يَفْرَحُونَ</a:t>
            </a:r>
            <a:r>
              <a:rPr lang="fa-IR" dirty="0"/>
              <a:t> بِما أُنْزِلَ إِلَيْكَ وَ مِنَ الْأَحْزابِ مَنْ يُنْكِرُ بَعْضَهُ قُلْ إِنَّما أُمِرْتُ أَنْ أَعْبُدَ اللَّهَ وَ لا أُشْرِكَ بِهِ إِلَيْهِ أَدْعُوا وَ إِلَيْهِ مَآبِ (36 رعد </a:t>
            </a:r>
            <a:r>
              <a:rPr lang="fa-IR" dirty="0" smtClean="0"/>
              <a:t>)</a:t>
            </a:r>
          </a:p>
          <a:p>
            <a:endParaRPr lang="en-US" dirty="0"/>
          </a:p>
          <a:p>
            <a:pPr>
              <a:buNone/>
            </a:pPr>
            <a:r>
              <a:rPr lang="fa-IR" dirty="0"/>
              <a:t>في‏ بِضْعِ سِنينَ لِلَّهِ الْأَمْرُ مِنْ قَبْلُ وَ مِنْ بَعْدُ وَ يَوْمَئِذٍ </a:t>
            </a:r>
            <a:r>
              <a:rPr lang="fa-IR" sz="3600" dirty="0" smtClean="0"/>
              <a:t>یفْرَحُ</a:t>
            </a:r>
            <a:r>
              <a:rPr lang="fa-IR" dirty="0" smtClean="0"/>
              <a:t> </a:t>
            </a:r>
            <a:r>
              <a:rPr lang="fa-IR" dirty="0"/>
              <a:t>الْمُؤْمِنُونَ (4)روم</a:t>
            </a:r>
            <a:endParaRPr lang="en-US" dirty="0"/>
          </a:p>
          <a:p>
            <a:pPr>
              <a:buNone/>
            </a:pPr>
            <a:endParaRPr lang="fa-IR"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a:cs typeface="B Mitra" pitchFamily="2" charset="-78"/>
              </a:rPr>
              <a:t>"سرور" </a:t>
            </a:r>
            <a:r>
              <a:rPr lang="fa-IR" dirty="0" smtClean="0">
                <a:cs typeface="B Mitra" pitchFamily="2" charset="-78"/>
              </a:rPr>
              <a:t>:</a:t>
            </a:r>
            <a:endParaRPr lang="fa-IR" dirty="0">
              <a:cs typeface="B Mitra" pitchFamily="2" charset="-78"/>
            </a:endParaRPr>
          </a:p>
        </p:txBody>
      </p:sp>
      <p:sp>
        <p:nvSpPr>
          <p:cNvPr id="3" name="Content Placeholder 2"/>
          <p:cNvSpPr>
            <a:spLocks noGrp="1"/>
          </p:cNvSpPr>
          <p:nvPr>
            <p:ph idx="1"/>
          </p:nvPr>
        </p:nvSpPr>
        <p:spPr/>
        <p:txBody>
          <a:bodyPr/>
          <a:lstStyle/>
          <a:p>
            <a:r>
              <a:rPr lang="fa-IR" dirty="0"/>
              <a:t>قالُوا ادْعُ لَنا رَبَّكَ يُبَيِّنْ لَنا ما لَوْنُها قالَ إِنَّهُ يَقُولُ إِنَّها بَقَرَةٌ صَفْراءُ فاقِعٌ لَوْنُها تَسُرُّ النَّاظِرينَ (69)بقره </a:t>
            </a:r>
            <a:endParaRPr lang="fa-IR" dirty="0" smtClean="0"/>
          </a:p>
          <a:p>
            <a:endParaRPr lang="en-US" dirty="0"/>
          </a:p>
          <a:p>
            <a:r>
              <a:rPr lang="fa-IR" dirty="0"/>
              <a:t>فَوَقاهُمُ اللَّهُ شَرَّ ذلِكَ الْيَوْمِ وَ لَقَّاهُمْ نَضْرَةً وَ سُرُوراً (11)انسان </a:t>
            </a:r>
            <a:endParaRPr lang="en-US" dirty="0"/>
          </a:p>
          <a:p>
            <a:endParaRPr lang="fa-IR"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Mitra" pitchFamily="2" charset="-78"/>
              </a:rPr>
              <a:t>"سرور" :</a:t>
            </a:r>
            <a:endParaRPr lang="fa-IR" dirty="0">
              <a:cs typeface="B Mitra" pitchFamily="2" charset="-78"/>
            </a:endParaRPr>
          </a:p>
        </p:txBody>
      </p:sp>
      <p:sp>
        <p:nvSpPr>
          <p:cNvPr id="3" name="Content Placeholder 2"/>
          <p:cNvSpPr>
            <a:spLocks noGrp="1"/>
          </p:cNvSpPr>
          <p:nvPr>
            <p:ph idx="1"/>
          </p:nvPr>
        </p:nvSpPr>
        <p:spPr/>
        <p:txBody>
          <a:bodyPr/>
          <a:lstStyle/>
          <a:p>
            <a:r>
              <a:rPr lang="fa-IR" dirty="0"/>
              <a:t>فَأَمَّا مَنْ أُوتِيَ كِتابَهُ بِيَمِينِهِ (7) فَسَوْفَ يُحاسَبُ حِساباً يَسِيراً (8) وَ يَنْقَلِبُ إِلى‏ أَهْلِهِ </a:t>
            </a:r>
            <a:r>
              <a:rPr lang="fa-IR" dirty="0">
                <a:solidFill>
                  <a:srgbClr val="FF0000"/>
                </a:solidFill>
              </a:rPr>
              <a:t>مَسْرُوراً</a:t>
            </a:r>
            <a:r>
              <a:rPr lang="fa-IR" dirty="0"/>
              <a:t> (9) </a:t>
            </a:r>
            <a:endParaRPr lang="fa-IR" dirty="0" smtClean="0"/>
          </a:p>
          <a:p>
            <a:r>
              <a:rPr lang="fa-IR" dirty="0" smtClean="0"/>
              <a:t>وَ </a:t>
            </a:r>
            <a:r>
              <a:rPr lang="fa-IR" dirty="0"/>
              <a:t>أَمَّا مَنْ أُوتِيَ كِتابَهُ وَراءَ ظَهْرِهِ (10) فَسَوْفَ يَدْعُوا ثُبُوراً (11)وَ يَصْلى‏ سَعِيراً (12) إِنَّهُ كانَ فِي أَهْلِهِ </a:t>
            </a:r>
            <a:r>
              <a:rPr lang="fa-IR" dirty="0">
                <a:solidFill>
                  <a:srgbClr val="FF0000"/>
                </a:solidFill>
              </a:rPr>
              <a:t>مَسْرُوراً</a:t>
            </a:r>
            <a:r>
              <a:rPr lang="fa-IR" dirty="0"/>
              <a:t> </a:t>
            </a:r>
            <a:endParaRPr lang="fa-IR" dirty="0" smtClean="0"/>
          </a:p>
          <a:p>
            <a:r>
              <a:rPr lang="fa-IR" sz="1600" dirty="0" smtClean="0"/>
              <a:t>(</a:t>
            </a:r>
            <a:r>
              <a:rPr lang="fa-IR" sz="1600" dirty="0"/>
              <a:t>13) انشقاق </a:t>
            </a:r>
            <a:endParaRPr lang="en-US" sz="1600" dirty="0"/>
          </a:p>
          <a:p>
            <a:endParaRPr lang="fa-IR"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بررسی روایی:</a:t>
            </a:r>
            <a:endParaRPr lang="fa-IR" dirty="0"/>
          </a:p>
        </p:txBody>
      </p:sp>
      <p:sp>
        <p:nvSpPr>
          <p:cNvPr id="3" name="Content Placeholder 2"/>
          <p:cNvSpPr>
            <a:spLocks noGrp="1"/>
          </p:cNvSpPr>
          <p:nvPr>
            <p:ph idx="1"/>
          </p:nvPr>
        </p:nvSpPr>
        <p:spPr/>
        <p:txBody>
          <a:bodyPr/>
          <a:lstStyle/>
          <a:p>
            <a:r>
              <a:rPr lang="fa-IR" dirty="0" smtClean="0"/>
              <a:t>با بررسی روایات اولین نکته ای که به ذهن می رسد این است که همانند تمام نعمات و کمالاتی که  به انسان می رسد، این نعمت نیز از طرف خداوند " عطا" می شود و یا به عبارت دیگر خداوند از آن به انسان " تملیک" می کند در حالیکه خودش به آن " املک" است </a:t>
            </a:r>
            <a:endParaRPr lang="fa-IR"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endParaRPr lang="fa-IR" dirty="0" smtClean="0"/>
          </a:p>
          <a:p>
            <a:r>
              <a:rPr lang="fa-IR" dirty="0" smtClean="0"/>
              <a:t>"....</a:t>
            </a:r>
            <a:r>
              <a:rPr lang="fa-IR" dirty="0" smtClean="0"/>
              <a:t>قَالَ وَ مَا أَقُولُ يَا أَمِيرَ الْمُؤْمِنِينَ قَالَ تَقُولُ تَمْلِكُهَا بِاللَّهِ الَّذِي يَمْلِكُهَا مِنْ دُونِكَ فَإِنْ مَلَّكَكَهَا كَانَ ذَلِكَ مِنْ عَطَائِهِ وَ إِنْ سَلَبَكَهَا كَانَ ذَلِكَ مِنْ بَلَائِهِ وَ هُوَ الْمَالِكُ لِمَا مَلَّكَكَ وَ الْمَالِكُ لِمَا عَلَيْهِ أَقْدَرَك..."</a:t>
            </a:r>
            <a:r>
              <a:rPr lang="fa-IR" dirty="0" smtClean="0"/>
              <a:t>‏</a:t>
            </a:r>
          </a:p>
          <a:p>
            <a:endParaRPr lang="fa-IR" dirty="0" smtClean="0"/>
          </a:p>
          <a:p>
            <a:endParaRPr lang="en-US" dirty="0" smtClean="0"/>
          </a:p>
          <a:p>
            <a:r>
              <a:rPr lang="fa-IR" sz="1600" dirty="0" smtClean="0"/>
              <a:t>الإحتجاج على أهل اللجاج    ج‏2ص    452    احتجاج أبي الحسن علي بن محمد العسكري ع في شي‏ء من التوحيد و غير ذلك من العلوم الدينية و الدنياوية على المخالف و المؤالف ....</a:t>
            </a:r>
            <a:endParaRPr lang="en-US" sz="1600" dirty="0" smtClean="0"/>
          </a:p>
          <a:p>
            <a:r>
              <a:rPr lang="fa-IR" dirty="0" smtClean="0"/>
              <a:t> </a:t>
            </a:r>
            <a:endParaRPr lang="en-US" dirty="0" smtClean="0"/>
          </a:p>
          <a:p>
            <a:endParaRPr lang="fa-IR"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اسباب و وسایط:</a:t>
            </a:r>
            <a:endParaRPr lang="fa-IR" dirty="0"/>
          </a:p>
        </p:txBody>
      </p:sp>
      <p:sp>
        <p:nvSpPr>
          <p:cNvPr id="3" name="Content Placeholder 2"/>
          <p:cNvSpPr>
            <a:spLocks noGrp="1"/>
          </p:cNvSpPr>
          <p:nvPr>
            <p:ph idx="1"/>
          </p:nvPr>
        </p:nvSpPr>
        <p:spPr/>
        <p:txBody>
          <a:bodyPr/>
          <a:lstStyle/>
          <a:p>
            <a:r>
              <a:rPr lang="fa-IR" dirty="0" smtClean="0"/>
              <a:t>تمام کمالاتی که خداوند به بندگانش عطا می کند بدون استحقاق بوده و "فضل" خداوند محسوب می شود . اما خداوند برای نزول این کمالات "اسباب" خاصی را قرار داده است . به بیان دیگر خداوند چنین اراده نموده است که این کمالات را در اموری خاص قرار دهد . بنابر این اگر بندگان بخواهند از این کمالات استفاده نمایند باید از "طریقی" که خداوند جعل نموده است وارد شوند </a:t>
            </a:r>
            <a:endParaRPr lang="fa-IR" dirty="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dirty="0" smtClean="0"/>
              <a:t>برکت؟</a:t>
            </a:r>
            <a:endParaRPr lang="fa-IR" sz="4800" dirty="0"/>
          </a:p>
        </p:txBody>
      </p:sp>
      <p:sp>
        <p:nvSpPr>
          <p:cNvPr id="3" name="Content Placeholder 2"/>
          <p:cNvSpPr>
            <a:spLocks noGrp="1"/>
          </p:cNvSpPr>
          <p:nvPr>
            <p:ph idx="1"/>
          </p:nvPr>
        </p:nvSpPr>
        <p:spPr/>
        <p:txBody>
          <a:bodyPr/>
          <a:lstStyle/>
          <a:p>
            <a:r>
              <a:rPr lang="fa-IR" dirty="0" smtClean="0"/>
              <a:t>همان طور که می دانیم یکی از شکوه های بشر امروز نبودن برکت در مال و عمر و... می باشد . باید به این نکته توجه داشت که علیرغم تلاشها و  فعالیتهایی که بشر امروز انجام می دهد چون " مجرا" و "طریق" نزول برکت را گم کرده است ، تلاشهایش نتیجه لازم را نخواهد داشت . خداوند این طور اراده نموده است که برکت را نه در سعی و تلاش مادی و اقتصادی بشر بلکه در اموری خاص قرار دهد که در اینجا به چند مورد اشاره می کنیم:</a:t>
            </a:r>
            <a:endParaRPr lang="en-US" dirty="0" smtClean="0"/>
          </a:p>
          <a:p>
            <a:endParaRPr lang="fa-IR"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t>الْفَرَحُ: انشراح الصّدر بلذّة عاجلة، و أكثر ما يكون ذلك في اللّذات البدنيّة الدّنيوية، فلهذا قال تعالى: لِكَيْلا تَأْسَوْا عَلى‏ ما فاتَكُمْ وَ لا تَفْرَحُوا بِما آتاكُم</a:t>
            </a:r>
            <a:r>
              <a:rPr lang="fa-IR" dirty="0" smtClean="0"/>
              <a:t>‏”</a:t>
            </a:r>
          </a:p>
          <a:p>
            <a:endParaRPr lang="en-US" dirty="0"/>
          </a:p>
          <a:p>
            <a:r>
              <a:rPr lang="fa-IR" dirty="0"/>
              <a:t>"فرح: الفَرَحُ: نقيض الحُزْن؛ و قال ثعلب: هو أَن يجد في قلبه خِفَّةً؛"</a:t>
            </a:r>
            <a:endParaRPr lang="en-US" dirty="0"/>
          </a:p>
          <a:p>
            <a:r>
              <a:rPr lang="fa-IR" sz="1600" dirty="0"/>
              <a:t>مفردات ج 1 ص 628</a:t>
            </a:r>
            <a:endParaRPr lang="en-US" sz="1600" dirty="0"/>
          </a:p>
          <a:p>
            <a:r>
              <a:rPr lang="fa-IR" sz="1600" dirty="0"/>
              <a:t>لسان العرب ج 2 ص 541 </a:t>
            </a:r>
            <a:endParaRPr lang="en-US" sz="1600" dirty="0"/>
          </a:p>
          <a:p>
            <a:endParaRPr lang="fa-IR"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نمونه هایی از ”اسباب“ برکت:</a:t>
            </a:r>
            <a:endParaRPr lang="fa-IR" dirty="0"/>
          </a:p>
        </p:txBody>
      </p:sp>
      <p:sp>
        <p:nvSpPr>
          <p:cNvPr id="3" name="Content Placeholder 2"/>
          <p:cNvSpPr>
            <a:spLocks noGrp="1"/>
          </p:cNvSpPr>
          <p:nvPr>
            <p:ph idx="1"/>
          </p:nvPr>
        </p:nvSpPr>
        <p:spPr/>
        <p:txBody>
          <a:bodyPr>
            <a:normAutofit fontScale="85000" lnSpcReduction="20000"/>
          </a:bodyPr>
          <a:lstStyle/>
          <a:p>
            <a:endParaRPr lang="fa-IR" dirty="0" smtClean="0"/>
          </a:p>
          <a:p>
            <a:r>
              <a:rPr lang="fa-IR" dirty="0" smtClean="0"/>
              <a:t>رسول </a:t>
            </a:r>
            <a:r>
              <a:rPr lang="fa-IR" dirty="0" smtClean="0"/>
              <a:t>خدا (ص) فرمود: خانه‏اى كه از آن خوراك برند خير و بركت بدان شتابانتر است از تيغ دلاكى بكوهان شتر</a:t>
            </a:r>
            <a:r>
              <a:rPr lang="fa-IR" dirty="0" smtClean="0"/>
              <a:t>.</a:t>
            </a:r>
          </a:p>
          <a:p>
            <a:r>
              <a:rPr lang="fa-IR" sz="1900" dirty="0" smtClean="0"/>
              <a:t>آداب معاشرت-ترجمه جلد شانزدهم بحار الانوار    ج‏1   ص 233    اخبار باب: .....  </a:t>
            </a:r>
            <a:endParaRPr lang="en-US" sz="1900" dirty="0" smtClean="0"/>
          </a:p>
          <a:p>
            <a:endParaRPr lang="en-US" sz="1900" dirty="0" smtClean="0"/>
          </a:p>
          <a:p>
            <a:endParaRPr lang="en-US" dirty="0" smtClean="0"/>
          </a:p>
          <a:p>
            <a:r>
              <a:rPr lang="fa-IR" dirty="0" smtClean="0"/>
              <a:t>امير مؤمنان (ع) فرمودند : رسول خدا (ص) مرا به يمن فرستاد بمن سفارش ميكرد اى على كسى كه خبر جويد حيران نشود، و آنكه مشورت كند پشيمان نگردد، اى على شب رو باش كه زمين در شب كوتاه گردد نه در روز اى على بامداد را بنام خدا بگشا كه خداى تعالى بركت داده به امتم در بامداد آنها</a:t>
            </a:r>
            <a:endParaRPr lang="en-US" dirty="0" smtClean="0"/>
          </a:p>
          <a:p>
            <a:r>
              <a:rPr lang="fa-IR" sz="1900" dirty="0" smtClean="0"/>
              <a:t>آداب </a:t>
            </a:r>
            <a:r>
              <a:rPr lang="fa-IR" sz="1900" dirty="0" smtClean="0"/>
              <a:t>معاشرت-ترجمه جلد شانزدهم بحار الانوار    ج‏2    68    اخبار باب .....  ص : 66</a:t>
            </a:r>
            <a:endParaRPr lang="en-US" sz="1900" dirty="0" smtClean="0"/>
          </a:p>
          <a:p>
            <a:r>
              <a:rPr lang="fa-IR" dirty="0" smtClean="0"/>
              <a:t> </a:t>
            </a:r>
            <a:endParaRPr lang="en-US" dirty="0" smtClean="0"/>
          </a:p>
          <a:p>
            <a:endParaRPr lang="fa-IR" dirty="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نمونه هایی از ”اسباب“ برکت:</a:t>
            </a:r>
            <a:endParaRPr lang="fa-IR" dirty="0"/>
          </a:p>
        </p:txBody>
      </p:sp>
      <p:sp>
        <p:nvSpPr>
          <p:cNvPr id="3" name="Content Placeholder 2"/>
          <p:cNvSpPr>
            <a:spLocks noGrp="1"/>
          </p:cNvSpPr>
          <p:nvPr>
            <p:ph idx="1"/>
          </p:nvPr>
        </p:nvSpPr>
        <p:spPr/>
        <p:txBody>
          <a:bodyPr/>
          <a:lstStyle/>
          <a:p>
            <a:r>
              <a:rPr lang="fa-IR" dirty="0" smtClean="0"/>
              <a:t>رسول خدا (ص)فرمودند: چون يكى از شما بخانه‏اش در آيد سلام گويد كه بركت فرود آيد و فرشته‏ها همدم شوند. </a:t>
            </a:r>
            <a:endParaRPr lang="fa-IR" dirty="0" smtClean="0"/>
          </a:p>
          <a:p>
            <a:r>
              <a:rPr lang="fa-IR" sz="1600" dirty="0" smtClean="0"/>
              <a:t>آداب و سنن-ترجمه جلد شانزدهم بحار الانوار   ص      8    اخبار باب: .....  </a:t>
            </a:r>
            <a:endParaRPr lang="en-US" sz="1600" dirty="0" smtClean="0"/>
          </a:p>
          <a:p>
            <a:endParaRPr lang="en-US" dirty="0" smtClean="0"/>
          </a:p>
          <a:p>
            <a:r>
              <a:rPr lang="fa-IR" dirty="0" smtClean="0"/>
              <a:t> پيغمبر (ص) فرمود:بركت با سالمندان شما است‏</a:t>
            </a:r>
            <a:endParaRPr lang="en-US" dirty="0" smtClean="0"/>
          </a:p>
          <a:p>
            <a:r>
              <a:rPr lang="fa-IR" sz="1600" dirty="0" smtClean="0"/>
              <a:t>آداب </a:t>
            </a:r>
            <a:r>
              <a:rPr lang="fa-IR" sz="1600" dirty="0" smtClean="0"/>
              <a:t>معاشرت-ترجمه جلد شانزدهم بحار الانوار    ج‏2    ص91    اخبار باب .....  </a:t>
            </a:r>
            <a:endParaRPr lang="en-US" sz="1600" dirty="0" smtClean="0"/>
          </a:p>
          <a:p>
            <a:endParaRPr lang="fa-IR" dirty="0"/>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با بررسی این روایات در می یابیم که </a:t>
            </a:r>
            <a:r>
              <a:rPr lang="fa-IR" dirty="0" smtClean="0"/>
              <a:t>خداوند ”برکت</a:t>
            </a:r>
            <a:r>
              <a:rPr lang="fa-IR" dirty="0" smtClean="0"/>
              <a:t>“ را نه در سعی و تلاش اقتصادی، بازار یابی، تبلیغات و ... ، بلکه در اموری خاص قرار داده است . جالب اینجاست که با بررسی بیشتر می توان به ” منبع“ برکت پی برد:</a:t>
            </a:r>
            <a:endParaRPr lang="fa-IR" dirty="0"/>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شرط بهره مندی از برکت الهی :</a:t>
            </a:r>
            <a:endParaRPr lang="fa-IR" dirty="0"/>
          </a:p>
        </p:txBody>
      </p:sp>
      <p:sp>
        <p:nvSpPr>
          <p:cNvPr id="3" name="Content Placeholder 2"/>
          <p:cNvSpPr>
            <a:spLocks noGrp="1"/>
          </p:cNvSpPr>
          <p:nvPr>
            <p:ph idx="1"/>
          </p:nvPr>
        </p:nvSpPr>
        <p:spPr/>
        <p:txBody>
          <a:bodyPr/>
          <a:lstStyle/>
          <a:p>
            <a:r>
              <a:rPr lang="fa-IR" dirty="0" smtClean="0"/>
              <a:t>"وَ لَوْ أَنَّ أَهْلَ الْقُرى‏ </a:t>
            </a:r>
            <a:r>
              <a:rPr lang="fa-IR" b="1" dirty="0" smtClean="0"/>
              <a:t>آمَنُوا وَ اتَّقَوْا</a:t>
            </a:r>
            <a:r>
              <a:rPr lang="fa-IR" dirty="0" smtClean="0"/>
              <a:t> لَفَتَحْنا عَلَيْهِمْ بَرَكاتٍ مِنَ السَّماءِ وَ الْأَرْضِ وَ لكِنْ كَذَّبُوا فَأَخَذْناهُمْ بِما كانُوا يَكْسِبُونَ </a:t>
            </a:r>
            <a:endParaRPr lang="en-US" dirty="0" smtClean="0"/>
          </a:p>
          <a:p>
            <a:r>
              <a:rPr lang="fa-IR" dirty="0" smtClean="0"/>
              <a:t>96 </a:t>
            </a:r>
            <a:r>
              <a:rPr lang="fa-IR" dirty="0" smtClean="0"/>
              <a:t>اعراف </a:t>
            </a:r>
            <a:endParaRPr lang="en-US" dirty="0" smtClean="0"/>
          </a:p>
          <a:p>
            <a:endParaRPr lang="fa-IR" dirty="0"/>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منشأ برکت:</a:t>
            </a:r>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t>"وَ عَنْ جَعْفَرِ بْنِ مُحَمَّدٍ عَنْ أَبِيهِ عَنْ جَدِّهِ عَلِيِّ بْنِ الْحُسَيْنِ‏ع قَالَ: نَحْنُ أَئِمَّةُ الْمُسْلِمِينَ وَ حُجَجُ اللَّهِ عَلَى الْعَالَمِينَ وَ سَادَةُ الْمُؤْمِنِينَ وَ قَادَةُ الْغُرِّ الْمُحَجَّلِينَ وَ مَوَالِي الْمُؤْمِنِينَ وَ نَحْنُ أَمَانٌ لِأَهْلِ الْأَرْضِ كَمَا أَنَّ النُّجُومَ أَمَانٌ لِأَهْلِ السَّمَاءِ وَ نَحْنُ الَّذِينَ بِنَا يُمْسِكُ السَّماءَ أَنْ تَقَعَ عَلَى الْأَرْضِ إِلَّا بِإِذْنِهِ وَ بِنَا يُمْسِكُ الْأَرْضَ أَنْ تَمِيدَ بِأَهْلِهَا وَ بِنَا يُنَزِّلُ الْغَيْثَ* وَ يَنْشُرُ الرَّحْمَةَ وَ </a:t>
            </a:r>
            <a:r>
              <a:rPr lang="fa-IR" b="1" dirty="0" smtClean="0"/>
              <a:t>تَخْرُجُ بَرَكَاتُ الْأَرْضِ</a:t>
            </a:r>
            <a:r>
              <a:rPr lang="fa-IR" dirty="0" smtClean="0"/>
              <a:t> وَ لَوْ لَا مَا فِي الْأَرْضِ مِنَّا لَسَاخَتِ الْأَرْضُ بِأَهْلِهَا ثُمَّ قَالَ وَ لَمْ تَخْلُ الْأَرْضُ مُنْذُ خَلَقَ اللَّهُ آدَمَ مِنْ حُجَّةٍ لِلَّهِ فِيهَا ظَاهِرٍ مَشْهُورٍ أَوْ غَائِبٍ مَسْتُورٍ وَ لَا تَخْلُو إِلَى أَنْ تَقُومَ السَّاعَةُ مِنْ حُجَّةِ اللَّهِ وَ لَوْ لَا ذَلِكَ لَمْ يُعْبَدِ اللَّه‏"</a:t>
            </a:r>
            <a:endParaRPr lang="en-US" dirty="0" smtClean="0"/>
          </a:p>
          <a:p>
            <a:r>
              <a:rPr lang="fa-IR" sz="1900" dirty="0" smtClean="0"/>
              <a:t>الإحتجاج على أهل اللجاج    ج‏2  ص  317    احتجاجه ع في أشياء شتى من علوم الدين و ذكر طرف من مواعظه البليغة ..</a:t>
            </a:r>
            <a:endParaRPr lang="en-US" sz="1900" dirty="0" smtClean="0"/>
          </a:p>
          <a:p>
            <a:endParaRPr lang="fa-IR" dirty="0"/>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السلام علی محال معرفة الله و</a:t>
            </a:r>
            <a:r>
              <a:rPr lang="fa-IR" sz="4400" b="1" dirty="0" smtClean="0"/>
              <a:t>مساکن برکة الله </a:t>
            </a:r>
            <a:r>
              <a:rPr lang="fa-IR" dirty="0" smtClean="0"/>
              <a:t>و معادن حکمة الله </a:t>
            </a:r>
            <a:endParaRPr lang="fa-IR" sz="2400" dirty="0" smtClean="0"/>
          </a:p>
          <a:p>
            <a:r>
              <a:rPr lang="fa-IR" sz="2400" dirty="0" smtClean="0"/>
              <a:t> خداوند ایشان را منبع برکت  قرار داده است بنابراین  برای بهره مندی از برکت، باید تحت ولایت ایشان قرار گرفت هم چنان که  امیر المونین ( علیه السلام) فرموده اند:</a:t>
            </a:r>
            <a:endParaRPr lang="fa-IR" dirty="0" smtClean="0"/>
          </a:p>
          <a:p>
            <a:endParaRPr lang="en-US" sz="2400" dirty="0" smtClean="0"/>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".....أَنَا أَوْلَى النَّاسِ بِالنَّاسِ فِي كِتَابِ اللَّهِ وَ عَلَى لِسَانِ نَبِيِّ اللَّهِ فَأُقْسِمُ بِاللَّهِ لَوْ أَنَّ النَّاسَ بَايَعُونِي وَ أَطَاعُونِي وَ نَصَرُونِي لَأَعْطَتْهُمُ السَّمَاءُ قَطْرَهَا وَ الْأَرْضُ بَرَكَتَهَا</a:t>
            </a:r>
            <a:r>
              <a:rPr lang="fa-IR" dirty="0" smtClean="0"/>
              <a:t>...”</a:t>
            </a:r>
          </a:p>
          <a:p>
            <a:endParaRPr lang="en-US" dirty="0" smtClean="0"/>
          </a:p>
          <a:p>
            <a:r>
              <a:rPr lang="fa-IR" sz="1600" dirty="0" smtClean="0"/>
              <a:t>الإحتجاج على أهل اللجاج    ج‏2    289    احتجاجه ع على من أنكر عليه مصالحة معاوية و نسبه إلى التقصير في طلب حقه .....  </a:t>
            </a:r>
            <a:endParaRPr lang="en-US" sz="1600" dirty="0" smtClean="0"/>
          </a:p>
          <a:p>
            <a:endParaRPr lang="fa-IR" dirty="0"/>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r>
              <a:rPr lang="fa-IR" dirty="0" smtClean="0"/>
              <a:t>جالب </a:t>
            </a:r>
            <a:r>
              <a:rPr lang="fa-IR" dirty="0" smtClean="0"/>
              <a:t>اینجاست </a:t>
            </a:r>
            <a:r>
              <a:rPr lang="fa-IR" dirty="0" smtClean="0"/>
              <a:t>که این اتفاق در عالم تکوین هم رخ داده است:</a:t>
            </a:r>
          </a:p>
          <a:p>
            <a:r>
              <a:rPr lang="fa-IR" dirty="0" smtClean="0"/>
              <a:t>اقبال الاعمال: از حضرت رضا عليه السّلام در فضيلت روز غدير ميفرمايد: در روز غدير خداوند عرضه داشت ولايت على را به اهل آسمان‏هاى هفتگانه ،اهالى آسمان هفتم از همه پيشى گرفتند بهمين جهت آن آسمان را بعرش آراست.</a:t>
            </a:r>
          </a:p>
          <a:p>
            <a:r>
              <a:rPr lang="fa-IR" dirty="0" smtClean="0"/>
              <a:t>سپس اهل آسمان چهارم، آن را آراست با بيت المعمور.</a:t>
            </a:r>
          </a:p>
          <a:p>
            <a:r>
              <a:rPr lang="fa-IR" dirty="0" smtClean="0"/>
              <a:t> بعد اهل آسمان دنيا، آن را آراست بوسيله ستارگان. سپس عرضه داشت بر زمين‏ها، مكه از همه سبقت گرفت؛ مكه را بوسيله كعبه آراست. بعد مدينه سبقت گرفت آن را آراست بوسيله محمّد مصطفى صلّى اللَّه عليه و آله و سلم. بعد كوفه آنجا را بوسيله امير المؤمنين عليه السّلام زينت بخشيد و بر كوهها عرضه داشت جلوتر از همه سه كوه پيشى گرفتند: عقيق،</a:t>
            </a:r>
            <a:endParaRPr lang="fa-IR" dirty="0"/>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r>
              <a:rPr lang="fa-IR" dirty="0" smtClean="0"/>
              <a:t>و فيروزه و ياقوت؛ اينها شدند معادن اين گوهرها و بهترين جواهر و بعد كوههاى ديگر پذيرفتند كه معدن طلا و نقره شدند و هر چه اقرار نياورد و نپذيرفت در او چيزى نروئيد.</a:t>
            </a:r>
          </a:p>
          <a:p>
            <a:r>
              <a:rPr lang="fa-IR" dirty="0" smtClean="0"/>
              <a:t>در آن روز ولايت را بر آبها عرضه داشت هر آبى قبول كرد شيرين شد وهر آبى نپذيرفت شور و تيز و تند شد. و بر گياهان عرضه داشت هر چه قبول كرد شيرين و خوب شد و هر چه نپذيرفت تلخ شد. سپس عرضه داشت در آن روز ولايت را بر پرندگان هر كدام قبول كردند فصيح و خوش صدا شدند و هر كدام انكار كردند گنگ و لال شدند</a:t>
            </a:r>
          </a:p>
          <a:p>
            <a:endParaRPr lang="fa-IR" dirty="0" smtClean="0"/>
          </a:p>
          <a:p>
            <a:r>
              <a:rPr lang="fa-IR" sz="1900" dirty="0" smtClean="0"/>
              <a:t>(بخش امامت-ترجمه جلد هفتم بحار الانوار    ج‏5   ص 212)</a:t>
            </a:r>
          </a:p>
          <a:p>
            <a:endParaRPr lang="fa-IR" dirty="0"/>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و سرور:</a:t>
            </a:r>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t>"...لِأَنَّ اللَّهَ تَبَارَكَ وَ تَعَالَى جَعَلَ الْقَلْبَ مُدَبِّراً لِلْجَسَدِ بِهِ يَسْمَعُ وَ بِهِ يُبْصِرُ وَ هُوَ الْقَاضِي وَ الْأَمِيرُ عَلَيْهِ لَا يَتَقَدَّمُ الْجَسَدُ إِنْ هُوَ تَأَخَّرَ وَ لَا يَتَأَخَّرُ إِنْ هُوَ تَقَدَّمَ وَ بِهِ سَمِعَتِ الْحَوَاسُّ وَ أَبْصَرَتْ إِنْ أَمَرَهَا ائْتَمَرَتْ وَ إِنْ نَهَاهَا انْتَهَتْ وَ </a:t>
            </a:r>
            <a:r>
              <a:rPr lang="fa-IR" b="1" dirty="0" smtClean="0"/>
              <a:t>بِهِ يَنْزِلُ الْفَرَحُ وَ الْحَزَنُ</a:t>
            </a:r>
            <a:r>
              <a:rPr lang="fa-IR" dirty="0" smtClean="0"/>
              <a:t> وَ بِهِ يَنْزِلُ الْأَلَمُ إِنْ فَسَدَ شَيْ‏ءٌ مِنَ الْحَوَاسِّ بَقِيَ عَلَى حَالِهِ وَ إِنْ فَسَدَ الْقَلْبُ ذَهَبَ جَمِيعُهَا حَتَّى لَا يَسْمَعُ وَ لَا يُبْصِر</a:t>
            </a:r>
            <a:r>
              <a:rPr lang="fa-IR" dirty="0" smtClean="0"/>
              <a:t>..”</a:t>
            </a:r>
          </a:p>
          <a:p>
            <a:r>
              <a:rPr lang="fa-IR" sz="1900" dirty="0" smtClean="0"/>
              <a:t>بحار الأنوار الجامعة لدرر أخبار الأئمة الأطهار    ج‏58    62    باب 42 حقيقة النفس و الروح و أحوالهما .....  </a:t>
            </a:r>
            <a:endParaRPr lang="en-US" sz="1900" dirty="0" smtClean="0"/>
          </a:p>
          <a:p>
            <a:endParaRPr lang="en-US" dirty="0" smtClean="0"/>
          </a:p>
          <a:p>
            <a:pPr>
              <a:buNone/>
            </a:pPr>
            <a:r>
              <a:rPr lang="fa-IR" dirty="0" smtClean="0"/>
              <a:t>- </a:t>
            </a:r>
            <a:r>
              <a:rPr lang="fa-IR" dirty="0" smtClean="0"/>
              <a:t>عَنِ الْبَاقِرِ ع نَضْرَةً فِي الْوُجُوهِ وَ </a:t>
            </a:r>
            <a:r>
              <a:rPr lang="fa-IR" b="1" dirty="0" smtClean="0"/>
              <a:t>سُرُوراً فِي الْقُلُوب‏."</a:t>
            </a:r>
            <a:endParaRPr lang="en-US" dirty="0" smtClean="0"/>
          </a:p>
          <a:p>
            <a:r>
              <a:rPr lang="fa-IR" sz="1900" dirty="0" smtClean="0"/>
              <a:t>بحار </a:t>
            </a:r>
            <a:r>
              <a:rPr lang="fa-IR" sz="1900" dirty="0" smtClean="0"/>
              <a:t>الأنوار الجامعة لدرر أخبار الأئمة الأطهار    ج‏67  ص  350    باب 59 الخوف و الرجاء و حسن الظن بالله تعالى </a:t>
            </a:r>
            <a:endParaRPr lang="en-US" sz="1900" dirty="0" smtClean="0"/>
          </a:p>
          <a:p>
            <a:endParaRPr lang="fa-IR"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t>"السُّرُورُ: ما ينكتم من الفرح، قال‏ تعالى: وَ لَقَّاهُمْ نَضْرَةً وَ </a:t>
            </a:r>
            <a:r>
              <a:rPr lang="fa-IR" dirty="0" smtClean="0"/>
              <a:t>سُرُوراً”</a:t>
            </a:r>
          </a:p>
          <a:p>
            <a:r>
              <a:rPr lang="fa-IR" sz="1600" dirty="0" smtClean="0"/>
              <a:t>المفردات، ص: </a:t>
            </a:r>
            <a:r>
              <a:rPr lang="fa-IR" sz="1600" dirty="0" smtClean="0"/>
              <a:t>405</a:t>
            </a:r>
          </a:p>
          <a:p>
            <a:endParaRPr lang="en-US" sz="1600" dirty="0"/>
          </a:p>
          <a:p>
            <a:r>
              <a:rPr lang="fa-IR" dirty="0"/>
              <a:t>"السرور: الفرح</a:t>
            </a:r>
            <a:r>
              <a:rPr lang="fa-IR" dirty="0" smtClean="0"/>
              <a:t>‏”</a:t>
            </a:r>
          </a:p>
          <a:p>
            <a:r>
              <a:rPr lang="fa-IR" sz="1600" dirty="0" smtClean="0"/>
              <a:t>كتاب العين ج 7 ص 190</a:t>
            </a:r>
            <a:endParaRPr lang="en-US" sz="1600" dirty="0" smtClean="0"/>
          </a:p>
          <a:p>
            <a:endParaRPr lang="en-US" dirty="0"/>
          </a:p>
          <a:p>
            <a:r>
              <a:rPr lang="fa-IR" dirty="0"/>
              <a:t>"سُرُور: شادمانى و آنچه كه از شادى در خاطر پوشيده است (شادى تازه روئى و شادمانى</a:t>
            </a:r>
            <a:r>
              <a:rPr lang="fa-IR" dirty="0" smtClean="0"/>
              <a:t>)."</a:t>
            </a:r>
            <a:endParaRPr lang="en-US" dirty="0"/>
          </a:p>
          <a:p>
            <a:r>
              <a:rPr lang="fa-IR" sz="1600" dirty="0" smtClean="0"/>
              <a:t>ترجمه </a:t>
            </a:r>
            <a:r>
              <a:rPr lang="fa-IR" sz="1600" dirty="0"/>
              <a:t>مفردات ج 2 ص 202</a:t>
            </a:r>
            <a:endParaRPr lang="en-US" sz="1600" dirty="0"/>
          </a:p>
          <a:p>
            <a:endParaRPr lang="fa-IR"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همان طور که می بینیم در مورد " فرح" و " حزن" از واژه " ینزل" استفاده شده است  که لازمه اش این است که از جایی برتر و بالاتر از قلب، باید این " فرح" نازل شود . بعلاوه روشن می شود که "فرودگاه" این شادی، قلب انسان می باشد .در روایتی دیگر از تعبیر "ورود" استفاده شده است:</a:t>
            </a:r>
            <a:endParaRPr lang="en-US" dirty="0" smtClean="0"/>
          </a:p>
          <a:p>
            <a:endParaRPr lang="fa-IR" dirty="0"/>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dirty="0" smtClean="0"/>
              <a:t>" سن، المحاسن أَبِي عَنْ مُحَمَّدِ بْنِ سِنَانٍ عَمَّنْ ذَكَرَهُ عَنْ أَبِي عَبْدِ اللَّهِ ع فِي قَوْلِ اللَّهِ عَزَّ وَ جَلَّ إِنَّ اللَّهَ وَ مَلائِكَتَهُ يُصَلُّونَ عَلَى النَّبِيِّ يا أَيُّهَا الَّذِينَ آمَنُوا صَلُّوا عَلَيْهِ وَ سَلِّمُوا تَسْلِيماً فَقَالَ أَثْنُوا عَلَيْهِ وَ سَلِّمُوا لَهُ قُلْتُ فَكَيْفَ عَلِمَتِ الرُّسُلُ أَنَّهَا رُسُلٌ قَالَ كُشِفَ عَنْهَا الْغِطَاءُ قُلْتُ بِأَيِّ شَيْ‏ءٍ عَلِمَ الْمُؤْمِنُ أَنَّهُ مُؤْمِنٌ قَالَ بِالتَّسْلِيمِ لِلَّهِ وَ الرِّضَا</a:t>
            </a:r>
            <a:r>
              <a:rPr lang="fa-IR" b="1" dirty="0" smtClean="0"/>
              <a:t> بِمَا وَرَدَ عَلَيْهِ مِنْ سُرُورٍ وَ سَخَط</a:t>
            </a:r>
            <a:r>
              <a:rPr lang="fa-IR" dirty="0" smtClean="0"/>
              <a:t>."</a:t>
            </a:r>
            <a:endParaRPr lang="en-US" dirty="0" smtClean="0"/>
          </a:p>
          <a:p>
            <a:r>
              <a:rPr lang="fa-IR" sz="1900" dirty="0" smtClean="0"/>
              <a:t>بحار الأنوار الجامعة لدرر أخبار الأئمة الأطهار    ج‏2    205    باب 26 أن حديثهم ع صعب مستصعب و أن كلامهم ذو وجوه كثيرة و فضل التدبر في أخبارهم ع و التسليم لهم و النهي عن رد أخبارهم .....  </a:t>
            </a:r>
            <a:endParaRPr lang="en-US" sz="1900" dirty="0" smtClean="0"/>
          </a:p>
          <a:p>
            <a:endParaRPr lang="fa-IR" dirty="0"/>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نتیجه:</a:t>
            </a:r>
            <a:endParaRPr lang="fa-IR" dirty="0"/>
          </a:p>
        </p:txBody>
      </p:sp>
      <p:sp>
        <p:nvSpPr>
          <p:cNvPr id="3" name="Content Placeholder 2"/>
          <p:cNvSpPr>
            <a:spLocks noGrp="1"/>
          </p:cNvSpPr>
          <p:nvPr>
            <p:ph idx="1"/>
          </p:nvPr>
        </p:nvSpPr>
        <p:spPr/>
        <p:txBody>
          <a:bodyPr/>
          <a:lstStyle/>
          <a:p>
            <a:r>
              <a:rPr lang="fa-IR" dirty="0" smtClean="0"/>
              <a:t>- ”فرح“ و ”سرور“ از جانب خداوند  به بندگان عطا می شود </a:t>
            </a:r>
          </a:p>
          <a:p>
            <a:r>
              <a:rPr lang="fa-IR" dirty="0" smtClean="0"/>
              <a:t>-</a:t>
            </a:r>
          </a:p>
          <a:p>
            <a:r>
              <a:rPr lang="fa-IR" dirty="0" smtClean="0"/>
              <a:t>چون این کمال از جانب خداست، خود خداوند اسباب  و ” وسایل“ آن را تعیین می کند :</a:t>
            </a:r>
          </a:p>
          <a:p>
            <a:endParaRPr lang="fa-IR" dirty="0"/>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”...عَنْ أَبِي عَبْدِ اللَّهِ ع أَنَّهُ قَالَ :</a:t>
            </a:r>
          </a:p>
          <a:p>
            <a:r>
              <a:rPr lang="fa-IR" sz="4000" dirty="0" smtClean="0"/>
              <a:t>أَبَى اللَّهُ أَنْ يُجْرِيَ الْأَشْيَاءَ إِلَّا بِأَسْبَابٍ فَجَعَلَ لِكُلِّ شَيْ‏ءٍ سَبَباً....</a:t>
            </a:r>
          </a:p>
          <a:p>
            <a:r>
              <a:rPr lang="fa-IR" sz="4000" dirty="0" smtClean="0"/>
              <a:t> </a:t>
            </a:r>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298378"/>
          </a:xfrm>
        </p:spPr>
        <p:txBody>
          <a:bodyPr>
            <a:normAutofit/>
          </a:bodyPr>
          <a:lstStyle/>
          <a:p>
            <a:r>
              <a:rPr lang="fa-IR" dirty="0" smtClean="0"/>
              <a:t>اسباب اعطای ”فرح“ و ” سرور“ در روایات</a:t>
            </a:r>
            <a:endParaRPr lang="fa-IR" dirty="0"/>
          </a:p>
        </p:txBody>
      </p:sp>
      <p:sp>
        <p:nvSpPr>
          <p:cNvPr id="3" name="Content Placeholder 2"/>
          <p:cNvSpPr>
            <a:spLocks noGrp="1"/>
          </p:cNvSpPr>
          <p:nvPr>
            <p:ph idx="1"/>
          </p:nvPr>
        </p:nvSpPr>
        <p:spPr>
          <a:xfrm>
            <a:off x="1435608" y="1447800"/>
            <a:ext cx="7498080" cy="1333128"/>
          </a:xfrm>
        </p:spPr>
        <p:txBody>
          <a:bodyPr/>
          <a:lstStyle/>
          <a:p>
            <a:endParaRPr lang="fa-IR" dirty="0"/>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قاعده کلی:</a:t>
            </a:r>
            <a:endParaRPr lang="fa-IR" dirty="0"/>
          </a:p>
        </p:txBody>
      </p:sp>
      <p:sp>
        <p:nvSpPr>
          <p:cNvPr id="3" name="Content Placeholder 2"/>
          <p:cNvSpPr>
            <a:spLocks noGrp="1"/>
          </p:cNvSpPr>
          <p:nvPr>
            <p:ph idx="1"/>
          </p:nvPr>
        </p:nvSpPr>
        <p:spPr/>
        <p:txBody>
          <a:bodyPr/>
          <a:lstStyle/>
          <a:p>
            <a:r>
              <a:rPr lang="fa-IR" dirty="0" smtClean="0"/>
              <a:t>-" محص، التمحيص عَنْ عَبْدِ اللَّهِ بْنِ سِنَانٍ عَنْ أَبِي عَبْدِ اللَّهِ ع قَالَ </a:t>
            </a:r>
            <a:r>
              <a:rPr lang="fa-IR" b="1" dirty="0" smtClean="0"/>
              <a:t>إِنَّ اللَّهَ بِعَدْلِهِ وَ حِكْمَتِهِ وَ عِلْمِهِ جَعَلَ الرَّوْحَ وَ الْفَرَحَ فِي الْيَقِينِ وَ الرِّضَا عَنِ اللَّهِ وَ جَعَلَ الْهَمَّ وَ الْحَزَنَ فِي الشَّكِّ فَارْضُوا عَنِ اللَّهِ وَ سَلِّمُوا لِأَمْرِه</a:t>
            </a:r>
            <a:r>
              <a:rPr lang="fa-IR" dirty="0" smtClean="0"/>
              <a:t>‏</a:t>
            </a:r>
            <a:r>
              <a:rPr lang="fa-IR" dirty="0" smtClean="0"/>
              <a:t>.”</a:t>
            </a:r>
          </a:p>
          <a:p>
            <a:endParaRPr lang="en-US" dirty="0" smtClean="0"/>
          </a:p>
          <a:p>
            <a:r>
              <a:rPr lang="fa-IR" sz="1600" dirty="0" smtClean="0"/>
              <a:t>بحار الأنوار الجامعة لدرر أخبار الأئمة الأطهار    ج‏68   ص 152    باب 63 التوكل و التفويض و الرضا و التسليم و ذم الاعتماد على غيره تعالى و لزوم الاستثناء بمشية الله في كل أمر .....  ح 59</a:t>
            </a:r>
            <a:endParaRPr lang="en-US" sz="1600" dirty="0" smtClean="0"/>
          </a:p>
          <a:p>
            <a:endParaRPr lang="fa-IR" dirty="0"/>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قاعده کلی:</a:t>
            </a:r>
            <a:endParaRPr lang="fa-IR" dirty="0"/>
          </a:p>
        </p:txBody>
      </p:sp>
      <p:sp>
        <p:nvSpPr>
          <p:cNvPr id="3" name="Content Placeholder 2"/>
          <p:cNvSpPr>
            <a:spLocks noGrp="1"/>
          </p:cNvSpPr>
          <p:nvPr>
            <p:ph idx="1"/>
          </p:nvPr>
        </p:nvSpPr>
        <p:spPr/>
        <p:txBody>
          <a:bodyPr>
            <a:normAutofit/>
          </a:bodyPr>
          <a:lstStyle/>
          <a:p>
            <a:r>
              <a:rPr lang="fa-IR" dirty="0" smtClean="0"/>
              <a:t>-" ....- وَ إِنَّ أَصْلَ الْعَقْلِ الْعَفَافُ وَ ثَمَرَتَهُ الْبَرَاءَةُ مِنَ الْآثَامِ- وَ أَصْلَ الْعَفَافِ الْقَنَاعَةُ وَ ثَمَرَتَهَا قِلَّةُ الْأَحْزَانِ- وَ أَصْلَ النَّجْدَةِ الْقُوَّةُ وَ ثَمَرَتَهَا الظَّفَرُ- </a:t>
            </a:r>
            <a:r>
              <a:rPr lang="fa-IR" b="1" dirty="0" smtClean="0"/>
              <a:t>وَ أَصْلَ الْعَقْلِ  الْقُدْرَةُ وَ ثَمَرَتَهَا السُّرُورُ</a:t>
            </a:r>
            <a:r>
              <a:rPr lang="fa-IR" dirty="0" smtClean="0"/>
              <a:t>- وَ لَا يُسْتَعَانُ عَلَى الدَّهْرِ إِلَّا بِالْعَقْلِ- وَ لَا عَلَى الْأَدَبِ إِلَّا بِالْبَحْثِ- وَ لَا عَلَى الْحَسَبِ إِلَّا بِالْوَفَاءِ- وَ لَا عَلَى الْوَقَارِ إِلَّا بِالْمَهَابَةِ- وَ لَا عَلَى السُّرُورِ إِلَّا بِاللِّينِ...‏</a:t>
            </a:r>
            <a:r>
              <a:rPr lang="fa-IR" sz="1600" dirty="0" smtClean="0"/>
              <a:t>.</a:t>
            </a:r>
          </a:p>
          <a:p>
            <a:r>
              <a:rPr lang="fa-IR" sz="1600" dirty="0" smtClean="0"/>
              <a:t>"</a:t>
            </a:r>
            <a:r>
              <a:rPr lang="en-US" sz="1600" dirty="0" smtClean="0"/>
              <a:t> </a:t>
            </a:r>
            <a:r>
              <a:rPr lang="fa-IR" sz="1600" dirty="0" smtClean="0"/>
              <a:t>بحار الأنوار الجامعة لدرر أخبار الأئمة الأطهار    ج‏75    7    تتمة باب 15 مواعظ أمير المؤمنين ع و خطبه أيضا و حكمه ... ح 59</a:t>
            </a:r>
            <a:endParaRPr lang="en-US" sz="1600" dirty="0" smtClean="0"/>
          </a:p>
          <a:p>
            <a:endParaRPr lang="fa-IR" dirty="0"/>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احسان و نیکی:</a:t>
            </a:r>
            <a:endParaRPr lang="fa-IR" dirty="0"/>
          </a:p>
        </p:txBody>
      </p:sp>
      <p:sp>
        <p:nvSpPr>
          <p:cNvPr id="3" name="Content Placeholder 2"/>
          <p:cNvSpPr>
            <a:spLocks noGrp="1"/>
          </p:cNvSpPr>
          <p:nvPr>
            <p:ph idx="1"/>
          </p:nvPr>
        </p:nvSpPr>
        <p:spPr/>
        <p:txBody>
          <a:bodyPr>
            <a:normAutofit lnSpcReduction="10000"/>
          </a:bodyPr>
          <a:lstStyle/>
          <a:p>
            <a:r>
              <a:rPr lang="fa-IR" dirty="0" smtClean="0"/>
              <a:t>" ..عَنْ أَبِي خَدِيجَةَ قَالَ دَخَلْتُ عَلَى أَبِي الْحَسَنِ ع فَقَالَ لِي إِنَّ اللَّهَ تَبَارَكَ وَ تَعَالَى أَيَّدَ الْمُؤْمِنَ بِرُوحٍ مِنْهُ تَحْضُرُهُ فِي كُلِّ وَقْتٍ يُحْسِنُ فِيهِ وَ يَتَّقِي وَ تَغِيبُ عَنْهُ فِي كُلِّ وَقْتٍ يُذْنِبُ فِيهِ وَ يَعْتَدِي فَهِيَ مَعَهُ </a:t>
            </a:r>
            <a:r>
              <a:rPr lang="fa-IR" b="1" dirty="0" smtClean="0"/>
              <a:t>تَهْتَزُّ سُرُوراً عِنْدَ إِحْسَانِهِ</a:t>
            </a:r>
            <a:r>
              <a:rPr lang="fa-IR" dirty="0" smtClean="0"/>
              <a:t> وَ تَسِيخُ فِي الثَّرَى عِنْدَ إِسَاءَتِهِ فَتَعَاهَدُوا عِبَادَ اللَّهِ نِعَمَهُ بِإِصْلَاحِكُمْ أَنْفُسَكُمْ تَزْدَادُوا يَقِيناً وَ تَرْبَحُوا نَفِيساً ثَمِيناً رَحِمَ اللَّهُ امْرَأً هَمَّ بِخَيْرٍ فَعَمِلَهُ أَوْ هَمَّ بِشَرٍّ فَارْتَدَعَ عَنْهُ ثُمَّ قَالَ نَحْنُ نُؤَيِّدُ الرُّوحَ بِالطَّاعَةِ لِلَّهِ وَ الْعَمَلِ لَهُ ."</a:t>
            </a:r>
            <a:endParaRPr lang="en-US" dirty="0" smtClean="0"/>
          </a:p>
          <a:p>
            <a:r>
              <a:rPr lang="fa-IR" sz="1700" dirty="0" smtClean="0"/>
              <a:t>بحار الأنوار الجامعة لدرر أخبار الأئمة الأطهار    ج‏66    194    باب 33 السكينة و روح الإيمان و زيادته و نقصانه ح 10</a:t>
            </a:r>
            <a:endParaRPr lang="en-US" sz="1700" dirty="0" smtClean="0"/>
          </a:p>
          <a:p>
            <a:endParaRPr lang="fa-IR" dirty="0"/>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نماز :</a:t>
            </a:r>
            <a:endParaRPr lang="fa-IR" dirty="0"/>
          </a:p>
        </p:txBody>
      </p:sp>
      <p:sp>
        <p:nvSpPr>
          <p:cNvPr id="3" name="Content Placeholder 2"/>
          <p:cNvSpPr>
            <a:spLocks noGrp="1"/>
          </p:cNvSpPr>
          <p:nvPr>
            <p:ph idx="1"/>
          </p:nvPr>
        </p:nvSpPr>
        <p:spPr/>
        <p:txBody>
          <a:bodyPr/>
          <a:lstStyle/>
          <a:p>
            <a:r>
              <a:rPr lang="fa-IR" dirty="0" smtClean="0"/>
              <a:t>الإمام عليّ عليه السلام ( - في تَفسيرِ الأَذانِ - ) :</a:t>
            </a:r>
            <a:br>
              <a:rPr lang="fa-IR" dirty="0" smtClean="0"/>
            </a:br>
            <a:r>
              <a:rPr lang="fa-IR" dirty="0" smtClean="0"/>
              <a:t>وأمّا قَولُهُ : «حَيَّ عَلَى الفَلاحِ» فَإِنَّهُ يَقولُ : أقبِلوا إلى‏ ... سُرورٍ لا حُزنَ مَعَهُ ... وإلى‏ بَهجَةٍ لَا انقِطاعَ لَها ... وعَجِّلوا إلى‏ سُرورِ الدُّنيا وَالعُقبى‏ ، ونَجاةِ الآخِرَةِ وَالاُولى‏ .</a:t>
            </a:r>
            <a:br>
              <a:rPr lang="fa-IR" dirty="0" smtClean="0"/>
            </a:br>
            <a:r>
              <a:rPr lang="fa-IR" sz="1600" dirty="0" smtClean="0"/>
              <a:t>التوحيد للصدوق         240    34 باب تفسير حروف الأذان و الإقامة</a:t>
            </a:r>
            <a:endParaRPr lang="en-US" sz="1600" dirty="0" smtClean="0"/>
          </a:p>
          <a:p>
            <a:r>
              <a:rPr lang="en-US" sz="1600" dirty="0" smtClean="0"/>
              <a:t> </a:t>
            </a:r>
          </a:p>
          <a:p>
            <a:endParaRPr lang="fa-IR" dirty="0"/>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افطار کردن:</a:t>
            </a:r>
            <a:endParaRPr lang="fa-IR" dirty="0"/>
          </a:p>
        </p:txBody>
      </p:sp>
      <p:sp>
        <p:nvSpPr>
          <p:cNvPr id="3" name="Content Placeholder 2"/>
          <p:cNvSpPr>
            <a:spLocks noGrp="1"/>
          </p:cNvSpPr>
          <p:nvPr>
            <p:ph idx="1"/>
          </p:nvPr>
        </p:nvSpPr>
        <p:spPr/>
        <p:txBody>
          <a:bodyPr/>
          <a:lstStyle/>
          <a:p>
            <a:r>
              <a:rPr lang="fa-IR" dirty="0" smtClean="0"/>
              <a:t>عَلِيُّ بْنُ إِبْرَاهِيمَ عَنْ أَبِيهِ عَنِ ابْنِ أَبِي عُمَيْرٍ عَنْ سَلَمَةَ صَاحِبِ السَّابِرِيِّ عَنْ أَبِي الصَّبَّاحِ الْكِنَانِيِّ عَنْ أَبِي عَبْدِ اللَّهِ ع أَنَّهُ قَالَ لِلصَّائِمِ فَرْحَتَانِ فَرْحَةٌ عِنْدَ إِفْطَارِهِ وَ فَرْحَةٌ عِنْدَ لِقَاءِ رَبِّه</a:t>
            </a:r>
            <a:r>
              <a:rPr lang="fa-IR" dirty="0" smtClean="0"/>
              <a:t>‏</a:t>
            </a:r>
          </a:p>
          <a:p>
            <a:r>
              <a:rPr lang="fa-IR" dirty="0" smtClean="0"/>
              <a:t/>
            </a:r>
            <a:br>
              <a:rPr lang="fa-IR" dirty="0" smtClean="0"/>
            </a:br>
            <a:r>
              <a:rPr lang="fa-IR" sz="1600" dirty="0" smtClean="0"/>
              <a:t>الكافي    ج‏4   ص 65    باب ما جاء في فضل الصوم و الصائم ح15</a:t>
            </a:r>
            <a:endParaRPr lang="en-US" sz="1600" dirty="0" smtClean="0"/>
          </a:p>
          <a:p>
            <a:r>
              <a:rPr lang="fa-IR" sz="1600" dirty="0" smtClean="0"/>
              <a:t> </a:t>
            </a:r>
            <a:endParaRPr lang="en-US" sz="1600" dirty="0" smtClean="0"/>
          </a:p>
          <a:p>
            <a:endParaRPr lang="fa-IR"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800" b="1" dirty="0" smtClean="0"/>
              <a:t>بررسی قرانی</a:t>
            </a:r>
            <a:r>
              <a:rPr lang="fa-IR" dirty="0" smtClean="0"/>
              <a:t>:</a:t>
            </a:r>
            <a:endParaRPr lang="fa-IR" dirty="0"/>
          </a:p>
        </p:txBody>
      </p:sp>
      <p:sp>
        <p:nvSpPr>
          <p:cNvPr id="3" name="Content Placeholder 2"/>
          <p:cNvSpPr>
            <a:spLocks noGrp="1"/>
          </p:cNvSpPr>
          <p:nvPr>
            <p:ph idx="1"/>
          </p:nvPr>
        </p:nvSpPr>
        <p:spPr/>
        <p:txBody>
          <a:bodyPr/>
          <a:lstStyle/>
          <a:p>
            <a:r>
              <a:rPr lang="fa-IR" dirty="0"/>
              <a:t>با بررسی ایاتی که در انها دو واژه " فرح" و " سرور" به کار رفته است، می توان تقسیم بندی زیر را انجام داد:</a:t>
            </a:r>
            <a:endParaRPr lang="en-US" dirty="0"/>
          </a:p>
          <a:p>
            <a:r>
              <a:rPr lang="fa-IR" dirty="0" smtClean="0"/>
              <a:t>فرح دنیوی مذموم انسانها ( کلی) </a:t>
            </a:r>
          </a:p>
          <a:p>
            <a:r>
              <a:rPr lang="fa-IR" dirty="0" smtClean="0"/>
              <a:t> </a:t>
            </a:r>
            <a:r>
              <a:rPr lang="fa-IR" dirty="0"/>
              <a:t>فرح موقت مذموم مشرکین</a:t>
            </a:r>
            <a:endParaRPr lang="en-US" dirty="0"/>
          </a:p>
          <a:p>
            <a:pPr>
              <a:buNone/>
            </a:pPr>
            <a:r>
              <a:rPr lang="fa-IR" dirty="0" smtClean="0"/>
              <a:t>   </a:t>
            </a:r>
            <a:r>
              <a:rPr lang="fa-IR" dirty="0"/>
              <a:t>فرح ممدوح </a:t>
            </a:r>
          </a:p>
        </p:txBody>
      </p: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ذکر خداوند </a:t>
            </a:r>
            <a:endParaRPr lang="fa-IR" dirty="0"/>
          </a:p>
        </p:txBody>
      </p:sp>
      <p:sp>
        <p:nvSpPr>
          <p:cNvPr id="3" name="Content Placeholder 2"/>
          <p:cNvSpPr>
            <a:spLocks noGrp="1"/>
          </p:cNvSpPr>
          <p:nvPr>
            <p:ph idx="1"/>
          </p:nvPr>
        </p:nvSpPr>
        <p:spPr/>
        <p:txBody>
          <a:bodyPr>
            <a:normAutofit fontScale="55000" lnSpcReduction="20000"/>
          </a:bodyPr>
          <a:lstStyle/>
          <a:p>
            <a:endParaRPr lang="fa-IR" dirty="0" smtClean="0"/>
          </a:p>
          <a:p>
            <a:r>
              <a:rPr lang="fa-IR" sz="4600" dirty="0" smtClean="0"/>
              <a:t>الإمام الصادق عليه السلام :أوحَى اللَّهُ إلى‏ داودَ عليه السلام : يا داودُ ، بي فَافرَح ، وبِذِكري فَتَلَذَّذ ، وبِمُناجاتي فَتَنَعَّم ، فَعَن قَريبٍ اُخلِي الدّارَ مِنَ الفاسِقينَ ، وأجعَلُ لَعنَتي عَلَى الظّالِمينَ </a:t>
            </a:r>
            <a:r>
              <a:rPr lang="fa-IR" dirty="0" smtClean="0"/>
              <a:t>.</a:t>
            </a:r>
          </a:p>
          <a:p>
            <a:r>
              <a:rPr lang="fa-IR" dirty="0" smtClean="0"/>
              <a:t/>
            </a:r>
            <a:br>
              <a:rPr lang="fa-IR" dirty="0" smtClean="0"/>
            </a:br>
            <a:r>
              <a:rPr lang="fa-IR" sz="2900" dirty="0" smtClean="0"/>
              <a:t>أمالي الصدوق         197    المجلس السادس و الثلاثون</a:t>
            </a:r>
            <a:r>
              <a:rPr lang="fa-IR" sz="2900" dirty="0" smtClean="0"/>
              <a:t>‏</a:t>
            </a:r>
          </a:p>
          <a:p>
            <a:endParaRPr lang="en-US" dirty="0" smtClean="0"/>
          </a:p>
          <a:p>
            <a:r>
              <a:rPr lang="fa-IR" sz="5100" dirty="0" smtClean="0"/>
              <a:t>عنه عليه السلام :ذِكرُ اللَّهِ مَسَرَّةُ كُلِّ مُتَّقٍ ، ولَذَّةُ كُلِّ موقِنٍ .</a:t>
            </a:r>
            <a:endParaRPr lang="en-US" sz="5100" dirty="0" smtClean="0"/>
          </a:p>
          <a:p>
            <a:r>
              <a:rPr lang="fa-IR" sz="5100" dirty="0" smtClean="0"/>
              <a:t>امام على عليه السلام : ياد خدا مايه شادمانىِ هر پرهيزگار و كاميابىِ هر اهل يقينى است</a:t>
            </a:r>
            <a:r>
              <a:rPr lang="fa-IR" dirty="0" smtClean="0"/>
              <a:t/>
            </a:r>
            <a:br>
              <a:rPr lang="fa-IR" dirty="0" smtClean="0"/>
            </a:br>
            <a:endParaRPr lang="en-US" dirty="0" smtClean="0"/>
          </a:p>
          <a:p>
            <a:r>
              <a:rPr lang="fa-IR" sz="2900" dirty="0" smtClean="0"/>
              <a:t>غرر الحكم : ج ۴ ص ۳۰ ح ۵۱۷۴</a:t>
            </a:r>
            <a:endParaRPr lang="en-US" sz="2900" dirty="0" smtClean="0"/>
          </a:p>
          <a:p>
            <a:endParaRPr lang="fa-IR" dirty="0" smtClean="0"/>
          </a:p>
          <a:p>
            <a:r>
              <a:rPr lang="fa-IR" dirty="0" smtClean="0"/>
              <a:t/>
            </a:r>
            <a:br>
              <a:rPr lang="fa-IR" dirty="0" smtClean="0"/>
            </a:br>
            <a:r>
              <a:rPr lang="fa-IR" dirty="0" smtClean="0"/>
              <a:t/>
            </a:r>
            <a:br>
              <a:rPr lang="fa-IR" dirty="0" smtClean="0"/>
            </a:br>
            <a:endParaRPr lang="fa-IR" dirty="0"/>
          </a:p>
        </p:txBody>
      </p:sp>
    </p:spTree>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تلاوت قرآن:</a:t>
            </a:r>
            <a:endParaRPr lang="fa-IR" dirty="0"/>
          </a:p>
        </p:txBody>
      </p:sp>
      <p:sp>
        <p:nvSpPr>
          <p:cNvPr id="3" name="Content Placeholder 2"/>
          <p:cNvSpPr>
            <a:spLocks noGrp="1"/>
          </p:cNvSpPr>
          <p:nvPr>
            <p:ph idx="1"/>
          </p:nvPr>
        </p:nvSpPr>
        <p:spPr/>
        <p:txBody>
          <a:bodyPr>
            <a:normAutofit/>
          </a:bodyPr>
          <a:lstStyle/>
          <a:p>
            <a:r>
              <a:rPr lang="fa-IR" dirty="0" smtClean="0"/>
              <a:t>رسول اللَّه صلى اللَّه عليه و آله ( - في دُعائِهِ - ) :</a:t>
            </a:r>
            <a:br>
              <a:rPr lang="fa-IR" dirty="0" smtClean="0"/>
            </a:br>
            <a:r>
              <a:rPr lang="fa-IR" dirty="0" smtClean="0"/>
              <a:t>اللَّهُمَّ اجعَلنا ... مُتَلَذِّذينَ بِذِكرِكَ ، فَرِحينَ بِكِتابِكَ . </a:t>
            </a:r>
            <a:endParaRPr lang="en-US" dirty="0" smtClean="0"/>
          </a:p>
          <a:p>
            <a:r>
              <a:rPr lang="fa-IR" dirty="0" smtClean="0"/>
              <a:t/>
            </a:r>
            <a:br>
              <a:rPr lang="fa-IR" dirty="0" smtClean="0"/>
            </a:br>
            <a:r>
              <a:rPr lang="fa-IR" dirty="0" smtClean="0"/>
              <a:t>.</a:t>
            </a:r>
            <a:r>
              <a:rPr lang="fa-IR" sz="1600" dirty="0" smtClean="0"/>
              <a:t>الأمالي للصدوق : ص ۲۶۳ ح ۲۸۰</a:t>
            </a:r>
            <a:endParaRPr lang="en-US" sz="1600" dirty="0" smtClean="0"/>
          </a:p>
          <a:p>
            <a:r>
              <a:rPr lang="fa-IR" dirty="0" smtClean="0"/>
              <a:t>عنه صلى اللَّه عليه و آله ( - في دُعاءٍ عَلَّمَهُ عَليّاً عليه السلام - ) </a:t>
            </a:r>
            <a:r>
              <a:rPr lang="fa-IR" dirty="0" smtClean="0"/>
              <a:t>:... </a:t>
            </a:r>
            <a:r>
              <a:rPr lang="fa-IR" dirty="0" smtClean="0"/>
              <a:t>اللَّهُمَّ نَوِّر بِكِتابِكَ بَصَري ، وَاشرَح بِهِ صَدري ، وفَرِّح بِهِ قَلبي </a:t>
            </a:r>
            <a:r>
              <a:rPr lang="fa-IR" dirty="0" smtClean="0"/>
              <a:t>.</a:t>
            </a:r>
            <a:endParaRPr lang="en-US" dirty="0" smtClean="0"/>
          </a:p>
          <a:p>
            <a:r>
              <a:rPr lang="en-US" dirty="0" smtClean="0"/>
              <a:t> </a:t>
            </a:r>
            <a:r>
              <a:rPr lang="fa-IR" sz="1600" dirty="0" smtClean="0"/>
              <a:t>الكافي : ج ۲ ص ۵۷۷ ح ۲ عن الإمام عليّ عليه السلام</a:t>
            </a:r>
            <a:endParaRPr lang="en-US" sz="1600" dirty="0" smtClean="0"/>
          </a:p>
          <a:p>
            <a:endParaRPr lang="fa-IR" dirty="0"/>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متفرقه:</a:t>
            </a:r>
            <a:endParaRPr lang="fa-IR" dirty="0"/>
          </a:p>
        </p:txBody>
      </p:sp>
      <p:sp>
        <p:nvSpPr>
          <p:cNvPr id="3" name="Content Placeholder 2"/>
          <p:cNvSpPr>
            <a:spLocks noGrp="1"/>
          </p:cNvSpPr>
          <p:nvPr>
            <p:ph idx="1"/>
          </p:nvPr>
        </p:nvSpPr>
        <p:spPr/>
        <p:txBody>
          <a:bodyPr/>
          <a:lstStyle/>
          <a:p>
            <a:r>
              <a:rPr lang="en-US" dirty="0" smtClean="0"/>
              <a:t> </a:t>
            </a:r>
            <a:r>
              <a:rPr lang="fa-IR" dirty="0" smtClean="0"/>
              <a:t>قَالَ ص ثَلَاثٌ يَفْرَحُ بِهِنَّ الْجِسْمُ وَ يَرْبُو الطِّيبُ وَ اللِّبَاسُ اللَّيِّنُ وَ شُرْبُ الْعَسَل‏</a:t>
            </a:r>
            <a:r>
              <a:rPr lang="fa-IR" dirty="0" smtClean="0"/>
              <a:t>.</a:t>
            </a:r>
          </a:p>
          <a:p>
            <a:endParaRPr lang="en-US" dirty="0" smtClean="0"/>
          </a:p>
          <a:p>
            <a:r>
              <a:rPr lang="fa-IR" sz="1600" dirty="0" smtClean="0"/>
              <a:t>بحار الأنوار الجامعة لدرر أخبار الأئمة الأطهار    ج‏59    295    باب 89 نادر ..... </a:t>
            </a:r>
            <a:endParaRPr lang="en-US" sz="1600" dirty="0" smtClean="0"/>
          </a:p>
          <a:p>
            <a:r>
              <a:rPr lang="en-US" dirty="0" smtClean="0"/>
              <a:t> </a:t>
            </a:r>
          </a:p>
          <a:p>
            <a:endParaRPr lang="fa-IR" dirty="0"/>
          </a:p>
        </p:txBody>
      </p:sp>
    </p:spTree>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و سرور ”مذموم“:</a:t>
            </a:r>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t>با بررسی روایات، به یک دسته از روایات برمی خوریم که در انها  فرح و </a:t>
            </a:r>
            <a:r>
              <a:rPr lang="fa-IR" dirty="0" smtClean="0"/>
              <a:t>سرور </a:t>
            </a:r>
            <a:r>
              <a:rPr lang="fa-IR" dirty="0" smtClean="0"/>
              <a:t>مذمت شده است.  با توجه به مطالب ذکر شده این طور به نظر می رسد  فرح و سرور از جانب خداوند عطا شده و در مجاری و وسایط خاصی قرار داده شده است که به انحاء مختلف به بندگان تملیک می شود. حال هر فرح و سروری که خارج از این محدوده باشد، طبعا واقعی  و اصیل نبوده و بلکه سوری و ظاهری می باشد</a:t>
            </a:r>
            <a:endParaRPr lang="en-US" dirty="0" smtClean="0"/>
          </a:p>
          <a:p>
            <a:r>
              <a:rPr lang="fa-IR" dirty="0" smtClean="0"/>
              <a:t>با جمع بندی روایات دیده می شود که این شادی مذموم بیشتر در مورد خوشحالی برای نعمتهای ظاهری دنیوی و مادی می باشد که چون فانی و متغیرند، طبیعتا شادی و اطمینان به آنها هم فانی خواهد بود:</a:t>
            </a:r>
            <a:endParaRPr lang="en-US" dirty="0" smtClean="0"/>
          </a:p>
          <a:p>
            <a:endParaRPr lang="fa-IR" dirty="0"/>
          </a:p>
        </p:txBody>
      </p:sp>
    </p:spTree>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1" dirty="0" smtClean="0"/>
              <a:t>"وَ شُعَبُ الطَّمَعِ الْفَرَحُ وَ الْمَرَحُ وَ اللَّجَاجَةُ وَ التَّكَبُّرُ</a:t>
            </a:r>
            <a:r>
              <a:rPr lang="fa-IR" dirty="0" smtClean="0"/>
              <a:t> فَالْفَرَحُ مَكْرُوهٌ عِنْدَ اللَّهِ وَ الْمَرَحُ خُيَلَاءُ وَ اللَّجَاجَةُ بَلَاءٌ لِمَنِ اضْطَرَّتْهُ إِلَى حَمْلِهِ الْآثَامَ وَ التَّكَبُّرُ لَهْوٌ وَ لَعِبٌ وَ شُغُلٌ وَ اسْتِبْدَالُ الَّذِي هُوَ أَدْنى‏ بِالَّذِي هُوَ خَيْرٌ فَذَلِكَ النِّفَاقُ وَ دَعَائِمُهُ وَ شُعَبُهُ </a:t>
            </a:r>
            <a:r>
              <a:rPr lang="fa-IR" dirty="0" smtClean="0"/>
              <a:t>.”</a:t>
            </a:r>
          </a:p>
          <a:p>
            <a:endParaRPr lang="en-US" dirty="0" smtClean="0"/>
          </a:p>
          <a:p>
            <a:r>
              <a:rPr lang="fa-IR" sz="1600" dirty="0" smtClean="0"/>
              <a:t>بحار الأنوار الجامعة لدرر أخبار الأئمة الأطهار    ج‏65  ص  385    باب 27 دعائم الإسلام و الإيمان و شعبهما و فضل الإسلام .....  </a:t>
            </a:r>
            <a:endParaRPr lang="en-US" sz="1600" dirty="0" smtClean="0"/>
          </a:p>
          <a:p>
            <a:endParaRPr lang="fa-IR" dirty="0"/>
          </a:p>
        </p:txBody>
      </p:sp>
    </p:spTree>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r>
              <a:rPr lang="fa-IR" dirty="0" smtClean="0"/>
              <a:t>" قَالَ أَمِيرُ الْمُؤْمِنِينَ ع لِأَصْحَابِهِ يَوْماً وَ هُوَ يَعِظُهُمْ تَرَصَّدُوا مَوَاعِيدَ الْآجَالِ- وَ بَاشِرُوهَا بِمَحَاسِنِ الْأَعْمَالِ- وَ لَا تَرْكَنُوا إِلَى ذَخَائِرِ الْأَمْوَالِ فَتُخْلِيَكُمْ خَدَائِعُ الْآمَالِ- إِنَّ الدُّنْيَا خَدَّاعَةٌ صَرَّاعَةٌ مَكَّارَةٌ غَرَّارَةٌ سَحَّارَةٌ أَنْهَارُهَا لَامِعَةٌ وَ ثَمَرَاتُهَا يَانِعَةٌ - </a:t>
            </a:r>
            <a:r>
              <a:rPr lang="fa-IR" b="1" dirty="0" smtClean="0"/>
              <a:t>ظَاهِرُهَا سُرُورٌ وَ بَاطِنُهَا غُرُورٌ</a:t>
            </a:r>
            <a:r>
              <a:rPr lang="fa-IR" dirty="0" smtClean="0"/>
              <a:t>- ..."</a:t>
            </a:r>
            <a:endParaRPr lang="en-US" dirty="0" smtClean="0"/>
          </a:p>
          <a:p>
            <a:r>
              <a:rPr lang="fa-IR" dirty="0" smtClean="0"/>
              <a:t> </a:t>
            </a:r>
            <a:r>
              <a:rPr lang="fa-IR" sz="2300" dirty="0" smtClean="0"/>
              <a:t>بحار الأنوار الجامعة لدرر أخبار الأئمة الأطهار    ج‏74    ص373    باب 14 خطبه صلوات الله عليه المعروفة .....  ح35</a:t>
            </a:r>
            <a:endParaRPr lang="en-US" sz="2300" dirty="0" smtClean="0"/>
          </a:p>
          <a:p>
            <a:endParaRPr lang="en-US" dirty="0" smtClean="0"/>
          </a:p>
          <a:p>
            <a:r>
              <a:rPr lang="fa-IR" dirty="0" smtClean="0"/>
              <a:t>" وعده‏هائى كه بموقع خواهد رسيد منتظر باشيد و به نيكوئى كردار بپردازيد و بذخاير دنيا دل نبنديد زيرا دنيا و متاع فانيش شما را بمكر و حيله آرزو گرفتار خواهد كرد دنيا گول ميزند و مشتبه ميكند فريب ميدهد و مغروركننده و سحر آميز است نهرهايش درخشنده و ميوه‏هايش رسيده ظاهرش شادى و باطنش فريب.."</a:t>
            </a:r>
            <a:endParaRPr lang="en-US" dirty="0" smtClean="0"/>
          </a:p>
          <a:p>
            <a:r>
              <a:rPr lang="fa-IR" dirty="0" smtClean="0"/>
              <a:t> </a:t>
            </a:r>
            <a:endParaRPr lang="en-US" dirty="0" smtClean="0"/>
          </a:p>
          <a:p>
            <a:r>
              <a:rPr lang="fa-IR" sz="2300" dirty="0" smtClean="0"/>
              <a:t>نهج </a:t>
            </a:r>
            <a:r>
              <a:rPr lang="fa-IR" sz="2300" dirty="0" smtClean="0"/>
              <a:t>الخطابة-سخنان پيامبر ص و اميرالمؤمنين ع    فارسى‏ج‏2   ص 37    (7) خطبه‏اى در نصيحت اصحابش و وصف محشر .....  </a:t>
            </a:r>
            <a:endParaRPr lang="en-US" sz="2300" dirty="0" smtClean="0"/>
          </a:p>
          <a:p>
            <a:endParaRPr lang="fa-IR" dirty="0"/>
          </a:p>
        </p:txBody>
      </p:sp>
    </p:spTree>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 كا، الكافي عَنِ الْعِدَّةِ عَنْ أَبِيهِ عَنْ أَبِي الْبَخْتَرِيِّ عَنْ أَبِي عَبْدِ اللَّهِ ع قَالَ إِنَّ اللَّهَ عَزَّ وَ جَلَّ يَقُولُ يَحْزَنُ عَبْدِيَ الْمُؤْمِنُ إِنْ قَتَّرْتُ عَلَيْهِ وَ ذَلِكَ أَقْرَبُ لَهُ مِنِّي وَ يَفْرَحُ عَبْدِيَ الْمُؤْمِنُ إِنْ وَسَّعْتُ عَلَيْهِ وَ ذَلِكَ أَبْعَدُ لَهُ مِنِّي </a:t>
            </a:r>
            <a:endParaRPr lang="en-US" dirty="0" smtClean="0"/>
          </a:p>
          <a:p>
            <a:r>
              <a:rPr lang="fa-IR" sz="1600" dirty="0" smtClean="0"/>
              <a:t>بحار الأنوار الجامعة لدرر أخبار الأئمة الأطهار    ج‏69    61    باب 95 الغنى و الكفاف .....  ح5</a:t>
            </a:r>
            <a:endParaRPr lang="en-US" sz="1600" dirty="0" smtClean="0"/>
          </a:p>
          <a:p>
            <a:endParaRPr lang="fa-IR" dirty="0"/>
          </a:p>
        </p:txBody>
      </p:sp>
    </p:spTree>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وَ قَالَ امير المومنين ع الزُّهْدُ كَلِمَةٌ بَيْنَ كَلِمَتَيْنِ مِنَ الْقُرْآنِ قَالَ اللَّهُ سُبْحَانَهُ لِكَيْلا تَأْسَوْا عَلى‏ ما فاتَكُمْ وَ لا تَفْرَحُوا بِما آتاكُمْ  فلم [فَمَنْ لَمْ يَأْسَ عَلَى الْمَاضِي وَ لَمْ يَفْرَحْ بِالْآتِي فَقَدْ أَخَذَ الزُّهْدَ بِطَرَفَيْهِ </a:t>
            </a:r>
            <a:endParaRPr lang="en-US" dirty="0" smtClean="0"/>
          </a:p>
          <a:p>
            <a:r>
              <a:rPr lang="fa-IR" sz="1600" dirty="0" smtClean="0"/>
              <a:t>بحار الأنوار الجامعة لدرر أخبار الأئمة الأطهار    ج‏67    320    باب 58 الزهد و درجاته .....</a:t>
            </a:r>
            <a:endParaRPr lang="en-US" sz="1600" dirty="0" smtClean="0"/>
          </a:p>
          <a:p>
            <a:endParaRPr lang="fa-IR" dirty="0"/>
          </a:p>
        </p:txBody>
      </p:sp>
    </p:spTree>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r>
              <a:rPr lang="fa-IR" dirty="0" smtClean="0"/>
              <a:t>"- كا، الكافي عَنِ الْعِدَّةِ عَنِ الْبَرْقِيِّ عَنِ الْبَزَنْطِيِّ عَنْ صَفْوَانَ الْجَمَّالِ قَالَ سَأَلْتُ أَبَا عَبْدِ اللَّهِ ع عَنْ قَوْلِ اللَّهِ عَزَّ وَ جَلَّ وَ أَمَّا الْجِدارُ فَكانَ لِغُلامَيْنِ يَتِيمَيْنِ فِي الْمَدِينَةِ وَ كانَ تَحْتَهُ كَنْزٌ لَهُما  فَقَالَ أَمَا إِنَّهُ مَا كَانَ ذَهَباً وَ لَا فِضَّةً وَ إِنَّمَا كَانَ أَرْبَعَ كَلِمَاتٍ لَا إِلَهَ إِلَّا أَنَا مَنْ أَيْقَنَ بِالْمَوْتِ لَمْ يَضْحَكْ </a:t>
            </a:r>
            <a:endParaRPr lang="fa-IR" dirty="0" smtClean="0"/>
          </a:p>
          <a:p>
            <a:pPr>
              <a:buNone/>
            </a:pPr>
            <a:r>
              <a:rPr lang="fa-IR" dirty="0" smtClean="0"/>
              <a:t>وَ </a:t>
            </a:r>
            <a:r>
              <a:rPr lang="fa-IR" sz="3900" dirty="0" smtClean="0"/>
              <a:t>مَنْ أَيْقَنَ بِالْحِسَابِ لَمْ يَفْرَحْ قَلْبُهُ </a:t>
            </a:r>
            <a:r>
              <a:rPr lang="fa-IR" dirty="0" smtClean="0"/>
              <a:t>وَ مَنْ أَيْقَنَ بِالْقُدْرَةِ لَمْ يَخْشَ إِلَّا اللَّه‏</a:t>
            </a:r>
            <a:endParaRPr lang="en-US" dirty="0" smtClean="0"/>
          </a:p>
          <a:p>
            <a:r>
              <a:rPr lang="fa-IR" sz="1700" dirty="0" smtClean="0"/>
              <a:t>بحار الأنوار الجامعة لدرر أخبار الأئمة الأطهار    ج‏67    152    باب 52 اليقين و الصبر على الشدائد في الدين ...ح11</a:t>
            </a:r>
            <a:endParaRPr lang="en-US" sz="1700" dirty="0" smtClean="0"/>
          </a:p>
          <a:p>
            <a:r>
              <a:rPr lang="fa-IR" dirty="0" smtClean="0"/>
              <a:t> </a:t>
            </a:r>
            <a:endParaRPr lang="en-US" dirty="0" smtClean="0"/>
          </a:p>
          <a:p>
            <a:endParaRPr lang="fa-IR" dirty="0"/>
          </a:p>
        </p:txBody>
      </p:sp>
    </p:spTree>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buNone/>
            </a:pPr>
            <a:r>
              <a:rPr lang="fa-IR" dirty="0" smtClean="0"/>
              <a:t>“...عَنْ </a:t>
            </a:r>
            <a:r>
              <a:rPr lang="fa-IR" dirty="0" smtClean="0"/>
              <a:t>عَمْرِو بْنِ أَبِي الْمِقْدَامِ عَنْ أَبِيهِ قَالَ قَالَ لِي أَبُو جَعْفَرٍ ع يَا أَبَا الْمِقْدَامِ إِنَّمَا شِيعَةُ عَلِيٍّ ع الشَّاحِبُونَ النَّاحِلُونَ  الذَّابِلُونَ ذَابِلَةٌ شِفَاهُهُمْ خَمِيصَةٌ بُطُونُهُمْ مُتَغَيِّرَةٌ أَلْوَانُهُمْ مُصْفَرَّةٌ وُجُوهُهُمْ إِذَا جَنَّهُمُ اللَّيْلُ اتَّخَذُوا الْأَرْضَ فِرَاشاً وَ اسْتَقْبَلُوا الْأَرْضَ بِجِبَاهِهِمْ كَثِيرٌ سُجُودُهُمْ‏ كَثِيرَةٌ دُمُوعُهُمْ كَثِيرٌ دُعَاؤُهُمْ كَثِيرٌ بُكَاؤُهُمْ </a:t>
            </a:r>
            <a:r>
              <a:rPr lang="fa-IR" sz="4300" dirty="0" smtClean="0"/>
              <a:t>يَفْرَحُ النَّاسُ وَ هُمْ مَحْزُونُونَ </a:t>
            </a:r>
            <a:r>
              <a:rPr lang="fa-IR" dirty="0" smtClean="0"/>
              <a:t>.</a:t>
            </a:r>
            <a:endParaRPr lang="en-US" dirty="0" smtClean="0"/>
          </a:p>
          <a:p>
            <a:r>
              <a:rPr lang="fa-IR" sz="1700" dirty="0" smtClean="0"/>
              <a:t>بحار الأنوار الجامعة لدرر أخبار الأئمة الأطهار    ج‏65    150    باب 19 صفات الشيعة و أصنافهم و ذم الاغترار و الحث على العمل و التقوى .....  </a:t>
            </a:r>
            <a:endParaRPr lang="en-US" sz="1700" dirty="0" smtClean="0"/>
          </a:p>
          <a:p>
            <a:r>
              <a:rPr lang="en-US" dirty="0" smtClean="0"/>
              <a:t> </a:t>
            </a:r>
          </a:p>
          <a:p>
            <a:endParaRPr lang="fa-IR"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t>فرح دنیوی مذموم انسانها ( کلی) </a:t>
            </a:r>
            <a:endParaRPr lang="fa-IR" dirty="0"/>
          </a:p>
        </p:txBody>
      </p:sp>
      <p:sp>
        <p:nvSpPr>
          <p:cNvPr id="3" name="Content Placeholder 2"/>
          <p:cNvSpPr>
            <a:spLocks noGrp="1"/>
          </p:cNvSpPr>
          <p:nvPr>
            <p:ph idx="1"/>
          </p:nvPr>
        </p:nvSpPr>
        <p:spPr/>
        <p:txBody>
          <a:bodyPr>
            <a:normAutofit fontScale="92500" lnSpcReduction="10000"/>
          </a:bodyPr>
          <a:lstStyle/>
          <a:p>
            <a:endParaRPr lang="fa-IR" dirty="0" smtClean="0"/>
          </a:p>
          <a:p>
            <a:r>
              <a:rPr lang="fa-IR" dirty="0"/>
              <a:t>وَ إِذا أَذَقْنَا النَّاسَ رَحْمَةً فَرِحُوا بِها وَ إِنْ تُصِبْهُمْ سَيِّئَةٌ بِما قَدَّمَتْ أَيْديهِمْ إِذا هُمْ يَقْنَطُونَ (</a:t>
            </a:r>
            <a:r>
              <a:rPr lang="fa-IR" dirty="0" smtClean="0"/>
              <a:t>36)روم</a:t>
            </a:r>
          </a:p>
          <a:p>
            <a:endParaRPr lang="en-US" dirty="0"/>
          </a:p>
          <a:p>
            <a:r>
              <a:rPr lang="fa-IR" dirty="0"/>
              <a:t>ذلِكُمْ بِما كُنْتُمْ تَفْرَحُونَ فِي الْأَرْضِ بِغَيْرِ الْحَقِّ وَ بِما كُنْتُمْ تَمْرَحُونَ (75)غافر</a:t>
            </a:r>
            <a:endParaRPr lang="en-US" dirty="0"/>
          </a:p>
          <a:p>
            <a:r>
              <a:rPr lang="fa-IR" dirty="0"/>
              <a:t> </a:t>
            </a:r>
            <a:endParaRPr lang="en-US" dirty="0"/>
          </a:p>
          <a:p>
            <a:r>
              <a:rPr lang="fa-IR" dirty="0"/>
              <a:t>لا تَحْسَبَنَّ الَّذينَ يَفْرَحُونَ بِما أَتَوْا وَ يُحِبُّونَ أَنْ يُحْمَدُوا بِما لَمْ يَفْعَلُوا فَلا تَحْسَبَنَّهُمْ بِمَفازَةٍ مِنَ الْعَذابِ وَ لَهُمْ عَذابٌ أَليمٌ (188)ال عمران </a:t>
            </a:r>
            <a:endParaRPr lang="en-US" dirty="0"/>
          </a:p>
          <a:p>
            <a:endParaRPr lang="fa-IR" dirty="0"/>
          </a:p>
        </p:txBody>
      </p:sp>
    </p:spTree>
  </p:cSld>
  <p:clrMapOvr>
    <a:masterClrMapping/>
  </p:clrMapOvr>
  <p:transition>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r>
              <a:rPr lang="fa-IR" dirty="0" smtClean="0"/>
              <a:t>وَ عَنْ عَبْدِ اللَّهِ بْنِ عَبَّاسٍ قَالَ مَا انْتَفَعْتُ بِكَلَامٍ بَعْدَ رَسُولِ اللَّهِ ص- كَانْتِفَاعِي‏ بِكِتَابٍ كَتَبَهُ إِلَيَّ عَلِيُّ بْنُ أَبِي طَالِبٍ ع- فَإِنَّهُ كَتَبَ إِلَيَّ أَمَّا بَعْدُ  فَإِنَّ الْمَرْءَ قَدْ يَسُرُّهُ دَرْكُ مَا لَمْ يَكُنْ لِيَفُوتَهُ- وَ يَسُوؤُهُ فَوْتُ مَا لَمْ يَكُنْ لِيُدْرِكَهُ- فَلْيَكُنْ سُرُورُكَ بِمَا نِلْتَ مِنْ آخِرَتِكَ- وَ لْيَكُنْ أَسَفُكَ عَلَى مَا فَاتَكَ مِنْهَا- وَ مَا نِلْتَ مِنْ دُنْيَاكَ فَلَا تُكْثِرَنَّ بِهِ فَرَحاً- وَ مَا فَاتَكَ مِنْهُ فَلَا تَأْسَ عَلَيْهِ جَزَعاً- وَ لْيَكُنْ هَمُّكَ فِيمَا بَعْدَ الْمَوْتِ وَ السَّلَام‏</a:t>
            </a:r>
            <a:endParaRPr lang="en-US" dirty="0" smtClean="0"/>
          </a:p>
          <a:p>
            <a:r>
              <a:rPr lang="fa-IR" sz="1700" dirty="0" smtClean="0"/>
              <a:t>بحار الأنوار الجامعة لدرر أخبار الأئمة الأطهار    ج‏75    8    تتمة باب 15 مواعظ أمير المؤمنين ع و خطبه أيضا و حكمه .....  ح61</a:t>
            </a:r>
            <a:endParaRPr lang="en-US" sz="1700" dirty="0" smtClean="0"/>
          </a:p>
          <a:p>
            <a:r>
              <a:rPr lang="fa-IR" dirty="0" smtClean="0"/>
              <a:t>‏</a:t>
            </a:r>
            <a:endParaRPr lang="en-US" dirty="0" smtClean="0"/>
          </a:p>
          <a:p>
            <a:r>
              <a:rPr lang="fa-IR" dirty="0" smtClean="0"/>
              <a:t> </a:t>
            </a:r>
            <a:endParaRPr lang="en-US" dirty="0" smtClean="0"/>
          </a:p>
          <a:p>
            <a:endParaRPr lang="fa-IR" dirty="0"/>
          </a:p>
        </p:txBody>
      </p:sp>
    </p:spTree>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smtClean="0"/>
              <a:t>عبد الله بن عباس گفت بهره از سخنى بعد از پيامبر (ص) نبردم باندازه نامه‏اى كه امير المؤمنين (ع) برايم نوشت باين مضمون:</a:t>
            </a:r>
            <a:endParaRPr lang="en-US" dirty="0" smtClean="0"/>
          </a:p>
          <a:p>
            <a:r>
              <a:rPr lang="fa-IR" dirty="0" smtClean="0"/>
              <a:t>اما بعد گاهى انسان شاد مى‏شود براى بدست آوردن چيزى كه از دستش نميرفت و ناراحت مى‏شود از بدست نياوردن چيزى كه هرگز بدستش نمى‏آمد. بايد شادمانى تو براى چيزهائى باشد كه از آخرت بدست آورده‏اى و تاثر و ناراحتى‏ات براى آنچه از آخرت از دست داده‏اى.</a:t>
            </a:r>
            <a:endParaRPr lang="en-US" dirty="0" smtClean="0"/>
          </a:p>
          <a:p>
            <a:r>
              <a:rPr lang="fa-IR" dirty="0" smtClean="0"/>
              <a:t>خيلى </a:t>
            </a:r>
            <a:r>
              <a:rPr lang="fa-IR" dirty="0" smtClean="0"/>
              <a:t>خرسند </a:t>
            </a:r>
            <a:r>
              <a:rPr lang="fa-IR" dirty="0" smtClean="0"/>
              <a:t>نباش براى بدست آوردن يك مسأله دنيوى و مادى و براى آنچه از دنيا از دست داده‏اى زياد ناراحت نباش، بايد همت خود را در مسائل مربوط به بعد از مرگ بكار برى و السلام‏</a:t>
            </a:r>
          </a:p>
          <a:p>
            <a:r>
              <a:rPr lang="fa-IR" sz="1900" dirty="0" smtClean="0"/>
              <a:t>مواعظ امامان عليهم السلام-ترجمه جلد هفدهم بحار         9    اندرزها خطبه‏ها و حكمت‏هاى امير المؤمنين عليه السلام</a:t>
            </a:r>
            <a:endParaRPr lang="fa-IR" sz="1900" dirty="0"/>
          </a:p>
        </p:txBody>
      </p:sp>
    </p:spTree>
  </p:cSld>
  <p:clrMapOvr>
    <a:masterClrMapping/>
  </p:clrMapOvr>
  <p:transition>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قاتلان امام حسین ( علیه السلام)</a:t>
            </a:r>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t>لَيْتَ أَشْيَاخِي بِبَدْرٍ </a:t>
            </a:r>
            <a:r>
              <a:rPr lang="fa-IR" dirty="0" smtClean="0"/>
              <a:t>شَهِدُوا</a:t>
            </a:r>
            <a:endParaRPr lang="fa-IR" dirty="0" smtClean="0"/>
          </a:p>
          <a:p>
            <a:r>
              <a:rPr lang="fa-IR" dirty="0" smtClean="0"/>
              <a:t>  جَزَعَ الْخَزْرَجِ مِنْ وَقْعِ الْأَسَلِ‏</a:t>
            </a:r>
            <a:endParaRPr lang="en-US" dirty="0" smtClean="0"/>
          </a:p>
          <a:p>
            <a:r>
              <a:rPr lang="fa-IR" dirty="0" smtClean="0"/>
              <a:t>             فَأَهَلُّوا وَ اسْتَهَلُّوا </a:t>
            </a:r>
            <a:r>
              <a:rPr lang="fa-IR" dirty="0" smtClean="0"/>
              <a:t>فَرَحاً</a:t>
            </a:r>
            <a:endParaRPr lang="fa-IR" dirty="0" smtClean="0"/>
          </a:p>
          <a:p>
            <a:r>
              <a:rPr lang="fa-IR" dirty="0" smtClean="0"/>
              <a:t>   ثُمَّ قَالُوا يَا يَزِيدُ لَا </a:t>
            </a:r>
            <a:r>
              <a:rPr lang="fa-IR" dirty="0" smtClean="0"/>
              <a:t>تُشَلَّ</a:t>
            </a:r>
            <a:endParaRPr lang="en-US" dirty="0" smtClean="0"/>
          </a:p>
          <a:p>
            <a:r>
              <a:rPr lang="fa-IR" dirty="0" smtClean="0"/>
              <a:t>             وَ جَزَيْنَاهُمْ بِبَدْرٍ </a:t>
            </a:r>
            <a:r>
              <a:rPr lang="fa-IR" dirty="0" smtClean="0"/>
              <a:t>مِثْلَهَا</a:t>
            </a:r>
            <a:endParaRPr lang="fa-IR" dirty="0" smtClean="0"/>
          </a:p>
          <a:p>
            <a:r>
              <a:rPr lang="fa-IR" dirty="0" smtClean="0"/>
              <a:t>   وَ بِأُحُدٍ يَوْمَ أُحُدٍ </a:t>
            </a:r>
            <a:r>
              <a:rPr lang="fa-IR" dirty="0" smtClean="0"/>
              <a:t>فَاعْتَدَلَ</a:t>
            </a:r>
            <a:endParaRPr lang="en-US" dirty="0" smtClean="0"/>
          </a:p>
          <a:p>
            <a:r>
              <a:rPr lang="fa-IR" dirty="0" smtClean="0"/>
              <a:t>             لَسْتُ مِنْ خِنْدِفَ إِنْ لَمْ </a:t>
            </a:r>
            <a:r>
              <a:rPr lang="fa-IR" dirty="0" smtClean="0"/>
              <a:t>أَنْتَقِمْ</a:t>
            </a:r>
            <a:endParaRPr lang="fa-IR" dirty="0" smtClean="0"/>
          </a:p>
          <a:p>
            <a:r>
              <a:rPr lang="fa-IR" dirty="0" smtClean="0"/>
              <a:t>      مِنْ بَنِي أَحْمَدَ مَا كَانَ </a:t>
            </a:r>
            <a:r>
              <a:rPr lang="fa-IR" dirty="0" smtClean="0"/>
              <a:t>فَعَلَ</a:t>
            </a:r>
            <a:endParaRPr lang="en-US" dirty="0" smtClean="0"/>
          </a:p>
          <a:p>
            <a:r>
              <a:rPr lang="en-US" dirty="0" smtClean="0"/>
              <a:t> </a:t>
            </a:r>
            <a:r>
              <a:rPr lang="fa-IR" sz="1900" dirty="0" smtClean="0"/>
              <a:t>بحار الأنوار الجامعة لدرر أخبار الأئمة الأطهار    ج‏45    186    باب 39 الوقائع المتأخرة عن قتله صلوات الله عليه إلى رجوع أهل البيت ع إلى المدينة و ما ظهر من إعجازه صلوات الله عليه في تلك الأحوال .....  </a:t>
            </a:r>
            <a:endParaRPr lang="en-US" sz="1900" dirty="0" smtClean="0"/>
          </a:p>
          <a:p>
            <a:endParaRPr lang="fa-IR" dirty="0"/>
          </a:p>
        </p:txBody>
      </p:sp>
    </p:spTree>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نکته:</a:t>
            </a:r>
            <a:endParaRPr lang="fa-IR" dirty="0"/>
          </a:p>
        </p:txBody>
      </p:sp>
      <p:sp>
        <p:nvSpPr>
          <p:cNvPr id="3" name="Content Placeholder 2"/>
          <p:cNvSpPr>
            <a:spLocks noGrp="1"/>
          </p:cNvSpPr>
          <p:nvPr>
            <p:ph idx="1"/>
          </p:nvPr>
        </p:nvSpPr>
        <p:spPr/>
        <p:txBody>
          <a:bodyPr>
            <a:normAutofit fontScale="85000" lnSpcReduction="20000"/>
          </a:bodyPr>
          <a:lstStyle/>
          <a:p>
            <a:r>
              <a:rPr lang="fa-IR" dirty="0" smtClean="0"/>
              <a:t>حال که این  نعمت از جانب خدا عطا می شود، ادعیه طلب آن از خدا ،در سنت معصومین ( علیهم السلام) به ما آموزش داده شده است :</a:t>
            </a:r>
          </a:p>
          <a:p>
            <a:endParaRPr lang="fa-IR" dirty="0" smtClean="0"/>
          </a:p>
          <a:p>
            <a:r>
              <a:rPr lang="fa-IR" dirty="0" smtClean="0"/>
              <a:t>رسول اللَّه صلى اللَّه عليه و آله  و سلم( - فِي الدُّعاءِ - ) :</a:t>
            </a:r>
            <a:br>
              <a:rPr lang="fa-IR" dirty="0" smtClean="0"/>
            </a:br>
            <a:r>
              <a:rPr lang="fa-IR" dirty="0" smtClean="0"/>
              <a:t>ولَقِّني كُلَّ سُرورٍ ، وَاقلِبني إلى‏ أهلي بِالفَلاحِ وَالنَّجاحِ ، مَحبوراًفِي العاجِلِ وَالآجِلِ ، إنَّكَ عَلى‏ كُلِّ شَي‏ءٍ قَديرٌ . . </a:t>
            </a:r>
            <a:endParaRPr lang="en-US" dirty="0" smtClean="0"/>
          </a:p>
          <a:p>
            <a:endParaRPr lang="fa-IR" dirty="0" smtClean="0"/>
          </a:p>
          <a:p>
            <a:r>
              <a:rPr lang="fa-IR" dirty="0" smtClean="0"/>
              <a:t>.پيامبر خدا صلى اللَّه عليه و آله ( - در دعا - ) :</a:t>
            </a:r>
            <a:br>
              <a:rPr lang="fa-IR" dirty="0" smtClean="0"/>
            </a:br>
            <a:r>
              <a:rPr lang="fa-IR" dirty="0" smtClean="0"/>
              <a:t>مرا با همه شادى‏ ها رو به رو گردان و در آينده ‏اى نزديك يا دور، رستگار و كامياب و برخوردار از نعمت فراوان، به سوى خانواده ‏ام بازگردان كه تو بر هر چيز توانايى !</a:t>
            </a:r>
            <a:r>
              <a:rPr lang="en-US" dirty="0" smtClean="0"/>
              <a:t> </a:t>
            </a:r>
            <a:endParaRPr lang="fa-IR" dirty="0" smtClean="0"/>
          </a:p>
          <a:p>
            <a:r>
              <a:rPr lang="fa-IR" sz="2100" dirty="0" smtClean="0"/>
              <a:t>الإقبال </a:t>
            </a:r>
            <a:r>
              <a:rPr lang="fa-IR" sz="2100" dirty="0" smtClean="0"/>
              <a:t>: ج ۲ ص ۵۴ عن الإمام الصادق عليه السلام .</a:t>
            </a:r>
            <a:endParaRPr lang="en-US" sz="2100" dirty="0" smtClean="0"/>
          </a:p>
          <a:p>
            <a:endParaRPr lang="fa-IR" dirty="0"/>
          </a:p>
        </p:txBody>
      </p:sp>
    </p:spTree>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r>
              <a:rPr lang="fa-IR" dirty="0" smtClean="0"/>
              <a:t>عنه صلى اللَّه عليه و آله :ما قالَ عَبدٌ قَطُّ إذا أصابَهُ هَمٌّ وحُزنٌ : «اللَّهُمَّ إنّي عَبدُكَ وابنُ عَبدِكَ وَابنُ أمَتِكَ ، ناصِيَتي بِيَدِكَ ، ماضٍ فِيَّ حُكمُكَ ، عَدلٌ فِيَّ قَضاؤُكَ ، أسأَلُكَ بِكُلِّ اسمٍ هُوَ لَكَ سَمَّيتَ بِهِ نَفسَكَ ، أو أنزَلتَهُ في كِتابِكَ ، أو عَلَّمتَهُ أحَداً مِن خَلقِكَ ، أوِ استَأثَرتَ بِهِ في عِلمِ الغَيبِ عِندَكَ ، أن تَجعَلَ القُرآنَ رَبيعَ قَلبي ، ونورَ صَدري ، وجِلاءَ حُزني ، وذَهابَ هَمّي» ، إلّا أذهَبَ اللَّهُ عزّ وجلّ هَمَّهُ ، وأبدَلَهُ مَكانَ حُزنِهِ فَرَحاً .</a:t>
            </a:r>
            <a:endParaRPr lang="en-US" dirty="0" smtClean="0"/>
          </a:p>
          <a:p>
            <a:r>
              <a:rPr lang="fa-IR" sz="1700" dirty="0" smtClean="0"/>
              <a:t>إرشاد القلوب إلى الصواب    ج‏1    82    الباب العشرون في خطبة بليغة .....  ص : 80</a:t>
            </a:r>
            <a:endParaRPr lang="en-US" sz="1700" dirty="0" smtClean="0"/>
          </a:p>
          <a:p>
            <a:r>
              <a:rPr lang="fa-IR" dirty="0" smtClean="0"/>
              <a:t> </a:t>
            </a:r>
            <a:endParaRPr lang="en-US" dirty="0" smtClean="0"/>
          </a:p>
          <a:p>
            <a:endParaRPr lang="fa-IR" dirty="0"/>
          </a:p>
        </p:txBody>
      </p:sp>
    </p:spTree>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r>
              <a:rPr lang="fa-IR" dirty="0" smtClean="0"/>
              <a:t>الإمام الصادق عليه السلام :اللَّهُمَّ ... وأحسِن مَعونَتي فِي الجَدِّ وَالاِجتِهادِ ، وَالمُسارَعَةِ إلى‏ ما تُحِبُّ وتَرضى‏ ، وَالنَّشاطِ وَالفَرَحِ وَالصِّحَّةِ ، حَتّى‏ أبلُغَ في عِبادَتِكَ وطاعَتِكَ الَّتي يَحِقُّ لَكَ عَلَيَّ رِضاكَ .</a:t>
            </a:r>
            <a:endParaRPr lang="en-US" dirty="0" smtClean="0"/>
          </a:p>
          <a:p>
            <a:pPr>
              <a:buNone/>
            </a:pPr>
            <a:r>
              <a:rPr lang="fa-IR" dirty="0" smtClean="0"/>
              <a:t>امام صادق عليه السلام :خدايا ! ... در تلاش و كوشش و شتاب به سوى آنچه دوست دارى و مى ‏پسندى و در نشاط و شادمانى و تنْ‏ درستى ، نيكو يارى ‏ام كن تا در بندگى و طاعت تو ، آن گونه كه شايسته توست ، به رضاى تو برسم!</a:t>
            </a:r>
            <a:br>
              <a:rPr lang="fa-IR" dirty="0" smtClean="0"/>
            </a:br>
            <a:r>
              <a:rPr lang="fa-IR" sz="1700" dirty="0" smtClean="0"/>
              <a:t>الإقبال : ج ۱ ص ۱۲۴ ، بحارالأنوار : ج ۹۷ ص ۳۳۰ ح ۱</a:t>
            </a:r>
            <a:endParaRPr lang="en-US" sz="1700" dirty="0" smtClean="0"/>
          </a:p>
          <a:p>
            <a:endParaRPr lang="fa-IR" dirty="0"/>
          </a:p>
        </p:txBody>
      </p:sp>
    </p:spTree>
  </p:cSld>
  <p:clrMapOvr>
    <a:masterClrMapping/>
  </p:clrMapOvr>
  <p:transition>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هدیه دادن سرور؟</a:t>
            </a:r>
            <a:endParaRPr lang="fa-IR" dirty="0"/>
          </a:p>
        </p:txBody>
      </p:sp>
      <p:sp>
        <p:nvSpPr>
          <p:cNvPr id="3" name="Content Placeholder 2"/>
          <p:cNvSpPr>
            <a:spLocks noGrp="1"/>
          </p:cNvSpPr>
          <p:nvPr>
            <p:ph idx="1"/>
          </p:nvPr>
        </p:nvSpPr>
        <p:spPr/>
        <p:txBody>
          <a:bodyPr/>
          <a:lstStyle/>
          <a:p>
            <a:r>
              <a:rPr lang="fa-IR" dirty="0" smtClean="0"/>
              <a:t>همانند بسیاری از نعمتهای الهی، انسان می تواند با اعمالی که خداوند تعیین نموده است، این نعمت را به سایرین نیز هدیه نماید:</a:t>
            </a:r>
          </a:p>
          <a:p>
            <a:r>
              <a:rPr lang="fa-IR" dirty="0" smtClean="0"/>
              <a:t>ما عُبِدَ اللّهُ بِشَىْء أَحَبَّ اِلَى اللّهِ مِنْ اِدْخالِ السُّرورِ عَلَى المؤمن </a:t>
            </a:r>
            <a:endParaRPr lang="en-US" dirty="0" smtClean="0"/>
          </a:p>
          <a:p>
            <a:r>
              <a:rPr lang="fa-IR" dirty="0" smtClean="0"/>
              <a:t> خداى متعال عبادت نشده به چيزى كه محبوب تر باشد نزد او از آن كه سرورى در قلب مؤمن وارد </a:t>
            </a:r>
            <a:r>
              <a:rPr lang="fa-IR" dirty="0" smtClean="0"/>
              <a:t>كنند</a:t>
            </a:r>
            <a:endParaRPr lang="en-US" dirty="0" smtClean="0"/>
          </a:p>
          <a:p>
            <a:r>
              <a:rPr lang="en-US" dirty="0" smtClean="0"/>
              <a:t> </a:t>
            </a:r>
            <a:r>
              <a:rPr lang="fa-IR" sz="1600" dirty="0" smtClean="0"/>
              <a:t>اصول كافى، ج 2، ص </a:t>
            </a:r>
            <a:r>
              <a:rPr lang="fa-IR" sz="1600" dirty="0" smtClean="0"/>
              <a:t>188</a:t>
            </a:r>
            <a:endParaRPr lang="en-US" sz="1600" dirty="0" smtClean="0"/>
          </a:p>
          <a:p>
            <a:endParaRPr lang="fa-IR" dirty="0"/>
          </a:p>
        </p:txBody>
      </p:sp>
    </p:spTree>
  </p:cSld>
  <p:clrMapOvr>
    <a:masterClrMapping/>
  </p:clrMapOvr>
  <p:transition>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35608" y="620688"/>
            <a:ext cx="7498080" cy="5627712"/>
          </a:xfrm>
        </p:spPr>
        <p:txBody>
          <a:bodyPr>
            <a:normAutofit fontScale="77500" lnSpcReduction="20000"/>
          </a:bodyPr>
          <a:lstStyle/>
          <a:p>
            <a:r>
              <a:rPr lang="fa-IR" dirty="0" smtClean="0"/>
              <a:t>الإمام عليّ عليه السلام ( - لِكُمَيلِ بنِ زيادٍ النَّخَعي - ) :</a:t>
            </a:r>
            <a:br>
              <a:rPr lang="fa-IR" dirty="0" smtClean="0"/>
            </a:br>
            <a:r>
              <a:rPr lang="fa-IR" dirty="0" smtClean="0"/>
              <a:t>يا كُمَيلُ مُر أهلَكَ أن يَروحُوا في كَسبِ المَكارِمِ ، ويُدلِجوا في حاجَةِ مَن هُوَ نائِمٌ ، فَوَالَّذي وَسِعَ سَمعُهُ الأصواتَ ، ما مِن أحَدٍ أودَعَ قَلباً سُروراً إلّا وخَلَقَ اللَّهُ لَهُ مِن ذلِكَ السُّرورِ لُطفاً ، فَإِذا نَزَلَت بِهِ نَائِبَةٌ جَرى إلَيها كالماء في انحِدارِهِ ، حَتّى يَطرُدَها عَنهُ كَما تُطرَدُ غَريبَةُ الإبِلِ .</a:t>
            </a:r>
          </a:p>
          <a:p>
            <a:endParaRPr lang="en-US" dirty="0" smtClean="0"/>
          </a:p>
          <a:p>
            <a:r>
              <a:rPr lang="fa-IR" dirty="0" smtClean="0"/>
              <a:t>امام على عليه السلام ( - خطاب به كميل بن زياد نخعى‏ ) :</a:t>
            </a:r>
            <a:br>
              <a:rPr lang="fa-IR" dirty="0" smtClean="0"/>
            </a:br>
            <a:r>
              <a:rPr lang="fa-IR" dirty="0" smtClean="0"/>
              <a:t>اى كميل ! به خانواده ‏ات فرمان بده كه روز هنگام، در پى كسب خُلق و خوى نيكو باشند و شبانگاهان، در صدد رفع نيازهاى خفتگان . سوگند به آن كه هر آوايى را مى ‏شنود ، هيچ كس دلى را شادمان نمى ‏سازد ، مگر آن كه خداوند از آن شادمانى ، لطفى بيافريند تا زمانى كه سختى ‏اى بدو برسد، آن لطف ، همچون آب جارىِ در سراشيب ، به سوى آن سختى سرازير شود و آن را از وى دور كند ، همچنان كه شتر غريبه [از ميان رمه شتران‏]، رانده مى‏ شود</a:t>
            </a:r>
            <a:endParaRPr lang="en-US" dirty="0" smtClean="0"/>
          </a:p>
          <a:p>
            <a:r>
              <a:rPr lang="fa-IR" dirty="0" smtClean="0"/>
              <a:t>.</a:t>
            </a:r>
            <a:r>
              <a:rPr lang="fa-IR" sz="2600" dirty="0" smtClean="0"/>
              <a:t>نهج البلاغة : الحكمة ۲۵۷</a:t>
            </a:r>
            <a:endParaRPr lang="en-US" sz="2600" dirty="0" smtClean="0"/>
          </a:p>
          <a:p>
            <a:endParaRPr lang="fa-IR" dirty="0"/>
          </a:p>
        </p:txBody>
      </p:sp>
    </p:spTree>
  </p:cSld>
  <p:clrMapOvr>
    <a:masterClrMapping/>
  </p:clrMapOvr>
  <p:transition>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 چه اموری باعث فرح و سرور معصومین ( علیه السلام)  است؟</a:t>
            </a:r>
            <a:endParaRPr lang="fa-IR" dirty="0"/>
          </a:p>
        </p:txBody>
      </p:sp>
    </p:spTree>
  </p:cSld>
  <p:clrMapOvr>
    <a:masterClrMapping/>
  </p:clrMapOvr>
  <p:transition>
    <p:fade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معصومین ( علیهم السلام)</a:t>
            </a:r>
            <a:endParaRPr lang="fa-IR" dirty="0"/>
          </a:p>
        </p:txBody>
      </p:sp>
      <p:sp>
        <p:nvSpPr>
          <p:cNvPr id="3" name="Content Placeholder 2"/>
          <p:cNvSpPr>
            <a:spLocks noGrp="1"/>
          </p:cNvSpPr>
          <p:nvPr>
            <p:ph idx="1"/>
          </p:nvPr>
        </p:nvSpPr>
        <p:spPr/>
        <p:txBody>
          <a:bodyPr>
            <a:normAutofit lnSpcReduction="10000"/>
          </a:bodyPr>
          <a:lstStyle/>
          <a:p>
            <a:r>
              <a:rPr lang="fa-IR" dirty="0" smtClean="0"/>
              <a:t>-" ير، بصائر الدرجات أَحْمَدُ بْنُ مُوسَى عَنْ جَعْفَرِ بْنِ مُحَمَّدِ بْنِ مَالِكٍ الْكُوفِيِّ عَنْ يُوسُفَ الْأَبْزَارِيِّ عَنِ الْمُفَضَّلِ قَالَ قَالَ لِي أَبُو عَبْدِ اللَّهِ ع ذَاتَ يَوْمٍ وَ كَانَ لَا يُكَنِّينِي قَبْلَ ذَلِكَ يَا أَبَا عَبْدِ اللَّهِ فَقُلْتُ لَبَّيْكَ جُعِلْتُ فِدَاكَ قَالَ </a:t>
            </a:r>
            <a:r>
              <a:rPr lang="fa-IR" b="1" dirty="0" smtClean="0"/>
              <a:t>إِنَّ لَنَا فِي كُلِّ لَيْلَةِ جُمُعَةٍ سُرُوراً</a:t>
            </a:r>
            <a:r>
              <a:rPr lang="fa-IR" dirty="0" smtClean="0"/>
              <a:t> قُلْتُ زَادَكَ اللَّهُ وَ مَا ذَاكَ قَالَ إِنَّهُ إِذَا كَانَ لَيْلَةُ الْجُمُعَةِ وَافَى رَسُولُ اللَّهِ ص الْعَرْشَ وَ وَافَى الْأَئِمَّةُ مَعَهُ وَ وَافَيْنَا مَعَهُمْ فَلَا تُرَدُّ أَرْوَاحُنَا إِلَى أَبْدَانِنَا إِلَّا بِعِلْمٍ مُسْتَفَادٍ وَ لَوْ لَا ذَلِكَ لَنَفِدَ مَا عِنْدَنَا."</a:t>
            </a:r>
            <a:endParaRPr lang="en-US" dirty="0" smtClean="0"/>
          </a:p>
          <a:p>
            <a:r>
              <a:rPr lang="fa-IR" sz="1900" dirty="0" smtClean="0"/>
              <a:t>بحار الأنوار الجامعة لدرر أخبار الأئمة الأطهار    ج‏26    89    باب 3 أنهم ع يزادون و لو لا ذلك لنفد ما عندهم و إن أرواحهم تعرج إلى السماء في ليلة الجمعة .....  ح6</a:t>
            </a:r>
            <a:endParaRPr lang="en-US" sz="1900" dirty="0" smtClean="0"/>
          </a:p>
          <a:p>
            <a:endParaRPr lang="fa-IR"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دنیوی مذموم انسانها ( کلی) </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t>هُوَ الَّذي يُسَيِّرُكُمْ فِي الْبَرِّ وَ الْبَحْرِ حَتَّى إِذا كُنْتُمْ فِي الْفُلْكِ وَ جَرَيْنَ بِهِمْ بِريحٍ طَيِّبَةٍ وَ </a:t>
            </a:r>
            <a:r>
              <a:rPr lang="fa-IR" sz="3900" b="1" dirty="0" smtClean="0"/>
              <a:t>فَرِحُوا</a:t>
            </a:r>
            <a:r>
              <a:rPr lang="fa-IR" dirty="0" smtClean="0"/>
              <a:t> بِها جاءَتْها ريحٌ عاصِفٌ وَ جاءَهُمُ الْمَوْجُ مِنْ كُلِّ مَكانٍ وَ ظَنُّوا أَنَّهُمْ أُحيطَ بِهِمْ دَعَوُا اللَّهَ مُخْلِصينَ لَهُ الدِّينَ لَئِنْ أَنْجَيْتَنا مِنْ هذِهِ لَنَكُونَنَّ مِنَ الشَّاكِرينَ (22)يونس</a:t>
            </a:r>
            <a:endParaRPr lang="en-US" dirty="0" smtClean="0"/>
          </a:p>
          <a:p>
            <a:r>
              <a:rPr lang="fa-IR" dirty="0"/>
              <a:t>فَلَمَّا نَسُوا ما ذُكِّرُوا بِهِ فَتَحْنا عَلَيْهِمْ أَبْوابَ كُلِّ شَيْ‏ءٍ حَتَّى إِذا </a:t>
            </a:r>
            <a:r>
              <a:rPr lang="fa-IR" sz="3900" b="1" dirty="0" smtClean="0"/>
              <a:t>فرحُوا</a:t>
            </a:r>
            <a:r>
              <a:rPr lang="fa-IR" dirty="0" smtClean="0"/>
              <a:t> </a:t>
            </a:r>
            <a:r>
              <a:rPr lang="fa-IR" dirty="0"/>
              <a:t>بِما أُوتُوا أَخَذْناهُمْ بَغْتَةً فَإِذا هُمْ مُبْلِسُونَ (44)انعام</a:t>
            </a:r>
            <a:endParaRPr lang="en-US" dirty="0"/>
          </a:p>
          <a:p>
            <a:r>
              <a:rPr lang="fa-IR" dirty="0"/>
              <a:t>وَ لَئِنْ أَذَقْناهُ نَعْماءَ بَعْدَ ضَرَّاءَ مَسَّتْهُ لَيَقُولَنَّ ذَهَبَ السَّيِّئاتُ عَنِّي إِنَّهُ لَفَرِحٌ فَخُورٌ (10)هود	</a:t>
            </a:r>
            <a:endParaRPr lang="en-US" dirty="0"/>
          </a:p>
          <a:p>
            <a:endParaRPr lang="fa-IR" dirty="0"/>
          </a:p>
        </p:txBody>
      </p:sp>
    </p:spTree>
  </p:cSld>
  <p:clrMapOvr>
    <a:masterClrMapping/>
  </p:clrMapOvr>
  <p:transition>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فرح پیامبر ( صلی الله علیه و اله و سلم) </a:t>
            </a:r>
            <a:endParaRPr lang="fa-IR" dirty="0"/>
          </a:p>
        </p:txBody>
      </p:sp>
      <p:sp>
        <p:nvSpPr>
          <p:cNvPr id="3" name="Content Placeholder 2"/>
          <p:cNvSpPr>
            <a:spLocks noGrp="1"/>
          </p:cNvSpPr>
          <p:nvPr>
            <p:ph idx="1"/>
          </p:nvPr>
        </p:nvSpPr>
        <p:spPr/>
        <p:txBody>
          <a:bodyPr>
            <a:normAutofit fontScale="85000" lnSpcReduction="20000"/>
          </a:bodyPr>
          <a:lstStyle/>
          <a:p>
            <a:r>
              <a:rPr lang="fa-IR" dirty="0" smtClean="0"/>
              <a:t>”...عَنْ </a:t>
            </a:r>
            <a:r>
              <a:rPr lang="fa-IR" dirty="0" smtClean="0"/>
              <a:t>عَلِيِّ بْنِ أَبِي طَالِبٍ ع قَالَ لَقَدْ هَمَمْتُ بِتَزْوِيجِ فَاطِمَةَ ع ابْنَةَ مُحَمَّدٍ ص حِيناً وَ لَمْ أَتَجَرَّأْ أَنْ أَذْكُرَ ذَلِكَ لِلنَّبِيِّ ص وَ إِنَّ ذَلِكَ اخْتَلَجَ فِي صَدْرِي لَيْلِي وَ نَهَارِي حَتَّى دَخَلْتُ عَلَى رَسُولِ اللَّهِ ص فَقَالَ يَا عَلِيُّ قُلْتُ لَبَّيْكَ يَا رَسُولَ اللَّهِ قَالَ هَلْ لَكَ فِي التَّزْوِيجِ قُلْتُ رَسُولُ اللَّهِ ص أَعْلَمُ وَ إِذَا هُوَ يُرِيدُ أَنْ يُزَوِّجَنِي بَعْضَ نِسَاءِ قُرَيْشٍ وَ إِنِّي لَخَائِفٌ عَلَى فَوْتِ فَاطِمَةَ فَمَا شَعَرْتُ بِشَيْ‏ءٍ إِذْ أَتَانِي رَسُولُ رَسُولِ اللَّهِ ص فَقَالَ لِي أَجِبِ النَّبِيَّ وَ أَسْرِعْ فَمَا رَأَيْنَا رَسُولَ اللَّهِ أَشَدَّ فَرَحاً مِنْهُ الْيَوْمَ قَالَ فَأَتَيْتُهُ مُسْرِعاً فَإِذَا هُوَ فِي حُجْرَةِ أُمِّ سَلَمَةَ فَلَمَّا نَظَرَ إِلَيَّ تَهَلَّلَ وَجْهُهُ فَرَحاً وَ تَبَسَّمَ حَتَّى نَظَرْتُ إِلَى بَيَاضِ أَسْنَانِهِ يَبْرُقُ فَقَالَ أَبْشِرْ يَا عَلِيُّ فَإِنَّ اللَّهَ عَزَّ وَ جَلَّ قَدْ كَفَانِي مَا قَدْ كَانَ هَمَّنِي مِنْ أَمْرِ تَزْوِيجِك‏</a:t>
            </a:r>
            <a:r>
              <a:rPr lang="fa-IR" dirty="0" smtClean="0"/>
              <a:t>...”</a:t>
            </a:r>
          </a:p>
          <a:p>
            <a:endParaRPr lang="en-US" dirty="0" smtClean="0"/>
          </a:p>
          <a:p>
            <a:r>
              <a:rPr lang="fa-IR" sz="2300" dirty="0" smtClean="0"/>
              <a:t>أمالي الصدوق         559    المجلس الثالث و الثمانون‏</a:t>
            </a:r>
            <a:endParaRPr lang="en-US" sz="2300" dirty="0" smtClean="0"/>
          </a:p>
          <a:p>
            <a:endParaRPr lang="fa-IR" dirty="0"/>
          </a:p>
        </p:txBody>
      </p:sp>
    </p:spTree>
  </p:cSld>
  <p:clrMapOvr>
    <a:masterClrMapping/>
  </p:clrMapOvr>
  <p:transition>
    <p:fade thruBlk="1"/>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smtClean="0"/>
              <a:t>على بن ابى طالب فرمود من قصد تزويج فاطمه (ع) را نمودم كه دختر محمد (ص) بود ولى‏جرأت نداشتم آن را به پيغمبر اظهار كنم ولى شب و روز اين انديشه در نهادم بود تا خدمت رسول خدا (ص) رسيدم و فرمود اى على عرضكردم لبيك يا رسول اللَّه فرمود ميل زن گرفتن دارى؟ گفتم رسول خدا (ص) داناتر است و با خود گفتم ميخواهد يكى از زنان قريش را بمن دهد و نگران بودم كه فاطمه از دستم برود بناگاه فرستاده رسول خدا (ص) آمد و گفت پيغمبر را اجابت كن و بشتاب كه نديديم رسول خدا مثل امروز شاد باشد گويد شتابانه آمدم و آن حضرت در حجره ام سلمه بود چون چشمش بمن افتاد خوشحال شد و خنديد تا سفيدى دندانهايش را چون برق نگريستم، فرمود اى على مژده گير كه خدا آنچه را من در دل داشتم از تزويج تو كفايت كرد.."</a:t>
            </a:r>
            <a:r>
              <a:rPr lang="en-US" dirty="0" smtClean="0"/>
              <a:t>  </a:t>
            </a:r>
            <a:endParaRPr lang="en-US" dirty="0" smtClean="0"/>
          </a:p>
          <a:p>
            <a:r>
              <a:rPr lang="en-US" sz="2100" dirty="0" smtClean="0"/>
              <a:t> </a:t>
            </a:r>
            <a:r>
              <a:rPr lang="fa-IR" sz="2100" dirty="0" smtClean="0"/>
              <a:t>امالى شيخ صدوق-ترجمه كمره‏اى    متن    559    مجلس هشتاد و سوم‏ </a:t>
            </a:r>
            <a:endParaRPr lang="en-US" sz="2100" dirty="0" smtClean="0"/>
          </a:p>
          <a:p>
            <a:endParaRPr lang="fa-IR" dirty="0"/>
          </a:p>
        </p:txBody>
      </p:sp>
    </p:spTree>
  </p:cSld>
  <p:clrMapOvr>
    <a:masterClrMapping/>
  </p:clrMapOvr>
  <p:transition>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امیر المومنان ( علیه السلام)</a:t>
            </a:r>
            <a:endParaRPr lang="fa-IR" dirty="0"/>
          </a:p>
        </p:txBody>
      </p:sp>
      <p:sp>
        <p:nvSpPr>
          <p:cNvPr id="3" name="Content Placeholder 2"/>
          <p:cNvSpPr>
            <a:spLocks noGrp="1"/>
          </p:cNvSpPr>
          <p:nvPr>
            <p:ph idx="1"/>
          </p:nvPr>
        </p:nvSpPr>
        <p:spPr/>
        <p:txBody>
          <a:bodyPr>
            <a:normAutofit fontScale="85000" lnSpcReduction="10000"/>
          </a:bodyPr>
          <a:lstStyle/>
          <a:p>
            <a:r>
              <a:rPr lang="fa-IR" dirty="0" smtClean="0"/>
              <a:t>قَالَ أَبَانٌ وَ حَدَّثَنِي زُرَارَةُ قَالَ قَالَ الْبَاقِرُ ع انْتَهَى إِلَى بَابِ الْحِصْنِ وَ قَدْ أُغْلِقَ فِي وَجْهِهِ فَاجْتَذَبَهُ اجْتِذَاباً وَ تَتَرَّسَ بِهِ ثُمَّ حَمَلَهُ عَلَى ظَهْرِهِ وَ اقْتَحَمَ الْحِصْنَ اقْتِحَاماً وَ اقْتَحَمَ الْمُسْلِمُونَ وَ الْبَابُ عَلَى ظَهْرِهِ قَالَ فَوَ اللَّهِ مَا لَقِيَ عَلِيٌّ ع مِنَ النَّاسِ تَحْتَ الْبَابِ أَشَدَّ مِمَّا لَقِيَ مِنَ الْبَابِ ثُمَّ رَمَى بِالْبَابِ رَمْياً وَ خَرَجَ الْبَشِيرُ إِلَى رَسُولِ اللَّهِ ص أَنَّ عَلِيّاً دَخَلَ الْحِصْنَ فَأَقْبَلَ رَسُولُ اللَّهِ فَخَرَجَ عَلِيٌّ يَتَلَقَّاهُ فَقَالَ قَدْ بَلَغَنِي نَبَؤُكَ الْمَشْكُورُ وَ صَنِيعُكَ الْمَذْكُورُ قَدْ رَضِيَ اللَّهُ عَنْكَ وَ رَضِيتُ أَنَا عَنْكَ فَبَكَى عَلِيٌّ ع فَقَالَ لَهُ مَا يُبْكِيكَ يَا عَلِيُّ قَالَ فَرَحاً بِأَنَّ اللَّهَ وَ رَسُولَهُ عَنِّي رَاضِيَانِ ..."</a:t>
            </a:r>
            <a:endParaRPr lang="en-US" dirty="0" smtClean="0"/>
          </a:p>
          <a:p>
            <a:r>
              <a:rPr lang="fa-IR" dirty="0" smtClean="0"/>
              <a:t> </a:t>
            </a:r>
            <a:endParaRPr lang="en-US" dirty="0" smtClean="0"/>
          </a:p>
          <a:p>
            <a:r>
              <a:rPr lang="fa-IR" sz="1900" dirty="0" smtClean="0"/>
              <a:t>إعلام الورى بأعلام الهدى         100    غزوة خيبر .....  </a:t>
            </a:r>
            <a:endParaRPr lang="en-US" sz="1900" dirty="0" smtClean="0"/>
          </a:p>
          <a:p>
            <a:r>
              <a:rPr lang="en-US" dirty="0" smtClean="0"/>
              <a:t> </a:t>
            </a:r>
          </a:p>
          <a:p>
            <a:endParaRPr lang="fa-IR" dirty="0"/>
          </a:p>
        </p:txBody>
      </p:sp>
    </p:spTree>
  </p:cSld>
  <p:clrMapOvr>
    <a:masterClrMapping/>
  </p:clrMapOvr>
  <p:transition>
    <p:fade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62500" lnSpcReduction="20000"/>
          </a:bodyPr>
          <a:lstStyle/>
          <a:p>
            <a:r>
              <a:rPr lang="fa-IR" dirty="0" smtClean="0"/>
              <a:t>زراره گويد: حضرت باقر عليه السّلام فرمود: امير المؤمنين عليه السّلام بطرف حصن يهودان پيش رفتند، و آنان در قلعه را بروى آن جناب بسته بودند، علي عليه السّلام در حصار را از جاى كندند، و براى خود سپر قرار دادند، و بعد او را پشت گرفتند تا مسلمان‏ها از روى آن عبور كنند.حضرت باقر سلام اللَّه عليه فرمود: به خداوند قسم علي بن ابى طالب از سنگينى در كه به پشت آن جناب فشار آورده بود عبور و مرور مردم را احساس نميكرد پس از اينكه مسلمين از روى در عبور كردند و داخل قلعه شدند امير المؤمنين عليه السّلام در را دور انداخت، و در اين وقت به حضرت رسول عليه السّلام مژده آوردند كه علي بن ابى طالب قلعه‏هاى يهوديان را گشود و اينك داخل حصن شده است.</a:t>
            </a:r>
            <a:endParaRPr lang="en-US" dirty="0" smtClean="0"/>
          </a:p>
          <a:p>
            <a:r>
              <a:rPr lang="fa-IR" dirty="0" smtClean="0"/>
              <a:t>در اين هنگام حضرت خاتم النبيين صلى اللَّه عليه و آله بطرف حصار تشريف فرما شدند علي بن ابى طالب از آن جناب استقبال كرد، پيغمبر فرمود: كارهاى پسنديده شما را به من رسانيدند، اينك خداوند و من از شما راضى هستيم، هنگامى كه امير المؤمنين اين سخن را شنيدند گريه كردند، پيغمبر فرمود: چرا گريه ميكنى؟ عرض كرد:</a:t>
            </a:r>
            <a:endParaRPr lang="en-US" dirty="0" smtClean="0"/>
          </a:p>
          <a:p>
            <a:r>
              <a:rPr lang="fa-IR" dirty="0" smtClean="0"/>
              <a:t>از رضايت خدا و رسول گريه شوق مرا فرا گرفته است و خوشوقت هستم كه عمل من در پيشگاه پروردگار مورد قبول واقع گرديده....”</a:t>
            </a:r>
          </a:p>
          <a:p>
            <a:pPr marL="365760" lvl="6" indent="-283464">
              <a:spcBef>
                <a:spcPts val="600"/>
              </a:spcBef>
              <a:buClr>
                <a:schemeClr val="accent1"/>
              </a:buClr>
              <a:buSzPct val="80000"/>
              <a:buFont typeface="Wingdings 2"/>
              <a:buChar char=""/>
            </a:pPr>
            <a:r>
              <a:rPr lang="fa-IR" dirty="0" smtClean="0"/>
              <a:t>زندگانى چهارده معصوم عليهم السلام    متن  ص  146    35 - غزوه خيبر: .....  </a:t>
            </a:r>
            <a:endParaRPr lang="en-US" dirty="0" smtClean="0"/>
          </a:p>
          <a:p>
            <a:endParaRPr lang="en-US" dirty="0" smtClean="0"/>
          </a:p>
          <a:p>
            <a:endParaRPr lang="fa-IR" dirty="0"/>
          </a:p>
        </p:txBody>
      </p:sp>
    </p:spTree>
  </p:cSld>
  <p:clrMapOvr>
    <a:masterClrMapping/>
  </p:clrMapOvr>
  <p:transition>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حضرت زهرا ( سلام الله علیها)</a:t>
            </a:r>
            <a:endParaRPr lang="fa-IR" dirty="0"/>
          </a:p>
        </p:txBody>
      </p:sp>
      <p:sp>
        <p:nvSpPr>
          <p:cNvPr id="3" name="Content Placeholder 2"/>
          <p:cNvSpPr>
            <a:spLocks noGrp="1"/>
          </p:cNvSpPr>
          <p:nvPr>
            <p:ph idx="1"/>
          </p:nvPr>
        </p:nvSpPr>
        <p:spPr/>
        <p:txBody>
          <a:bodyPr>
            <a:normAutofit fontScale="85000" lnSpcReduction="20000"/>
          </a:bodyPr>
          <a:lstStyle/>
          <a:p>
            <a:r>
              <a:rPr lang="fa-IR" dirty="0" smtClean="0"/>
              <a:t>"ع...فَيُرْسِلُهُمْ إِلَى مَنْزِلِ فَاطِمَةَ ع فَيَرَوْنَهَا قَائِمَةً فِي مِحْرَابِهَا وَ قَدْ زَهَرَ نُورُ وَجْهِهَا صَلَوَاتُ اللَّهِ عَلَيْهَا وَ عَلَى أَبِيهَا وَ بَعْلِهَا وَ بَنِيهَا بِالصُّفْرَةِ فَيَعْلَمُونَ أَنَّ الَّذِي رَأَوْا كَانَ مِنْ نُورِ وَجْهِهَا فَإِذَا كَانَ آخِرُ النَّهَارِ وَ غَرَبَتِ الشَّمْسُ احْمَرَّ وَجْهُ فَاطِمَةَ فَأَشْرَقَ وَجْهُهَا بِالْحُمْرَةِ </a:t>
            </a:r>
            <a:r>
              <a:rPr lang="fa-IR" sz="4600" dirty="0" smtClean="0"/>
              <a:t>فَرَحاً وَ شُكْراً لِلَّهِ </a:t>
            </a:r>
            <a:r>
              <a:rPr lang="fa-IR" dirty="0" smtClean="0"/>
              <a:t>عَزَّ وَ جَلَّ فَكَانَ تَدْخُلُ حُمْرَةُ وَجْهِهَا حُجُرَاتِ الْقَوْمِ وَ تَحْمَرُّ حِيطَانُهُمْ فَيَعْجَبُونَ مِنْ ذَلِكَ وَ يَأْتُونَ النَّبِيَّ ص وَ يَسْأَلُونَهُ عَنْ ذَلِكَ فَيُرْسِلُهُمْ إِلَى مَنْزِلِ فَاطِمَةَ فَيَرَوْنَهَا جَالِسَةً تُسَبِّحُ اللَّهَ وَ تُمَجِّدُهُ وَ نُورُ وَجْهِهَا يَزْهَرُ بِالْحُمْرَةِ فَيَعْلَمُونَ أَنَّ الَّذِي رَأَوْا كَانَ مِنْ نُورِ وَجْهِ فَاطِمَةَ ع فَلَمْ يَزَلْ ذَلِكَ النُّورُ فِي وَجْهِهَا حَتَّى وُلِدَ الْحُسَيْنُ ع فَهُوَ يَتَقَلَّبُ فِي وُجُوهِنَا إِلَى يَوْمِ الْقِيَامَةِ فِي الْأَئِمَّةِ مِنَّا أَهْلَ الْبَيْتَ إِمَامٍ بَعْدَ إِمَام‏.</a:t>
            </a:r>
            <a:endParaRPr lang="en-US" dirty="0" smtClean="0"/>
          </a:p>
          <a:p>
            <a:r>
              <a:rPr lang="fa-IR" sz="2100" dirty="0" smtClean="0"/>
              <a:t>بحار الأنوار الجامعة لدرر أخبار الأئمة الأطهار    ج‏43   ص 11    باب 2 أسمائها و بعض فضائلها ع .....  </a:t>
            </a:r>
            <a:endParaRPr lang="en-US" sz="2100" dirty="0" smtClean="0"/>
          </a:p>
          <a:p>
            <a:r>
              <a:rPr lang="en-US" dirty="0" smtClean="0"/>
              <a:t> </a:t>
            </a:r>
          </a:p>
          <a:p>
            <a:endParaRPr lang="fa-IR" dirty="0"/>
          </a:p>
        </p:txBody>
      </p:sp>
    </p:spTree>
  </p:cSld>
  <p:clrMapOvr>
    <a:masterClrMapping/>
  </p:clrMapOvr>
  <p:transition>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اعمالی از ما که باعث سرور معصومین (علیهم السلام) می شود</a:t>
            </a:r>
            <a:endParaRPr lang="fa-IR" dirty="0"/>
          </a:p>
        </p:txBody>
      </p:sp>
      <p:sp>
        <p:nvSpPr>
          <p:cNvPr id="3" name="Content Placeholder 2"/>
          <p:cNvSpPr>
            <a:spLocks noGrp="1"/>
          </p:cNvSpPr>
          <p:nvPr>
            <p:ph idx="1"/>
          </p:nvPr>
        </p:nvSpPr>
        <p:spPr/>
        <p:txBody>
          <a:bodyPr/>
          <a:lstStyle/>
          <a:p>
            <a:endParaRPr lang="fa-IR" dirty="0"/>
          </a:p>
        </p:txBody>
      </p:sp>
    </p:spTree>
  </p:cSld>
  <p:clrMapOvr>
    <a:masterClrMapping/>
  </p:clrMapOvr>
  <p:transition>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dirty="0" smtClean="0"/>
              <a:t>" وَ مِنْهُ، عَنْ أَبِيهِ عَنِ الْحِمْيَرِيِّ عَنْ أَحْمَدَ بْنِ مُحَمَّدٍ عَنِ ابْنِ أَبِي نَجْرَانَ قَالَ سَمِعْتُ أَبَا الْحَسَنِ ع يَقُولُ مَنْ عَادَى شِيعَتَنَا فَقَدْ عَادَانَا وَ مَنْ وَالاهُمْ فَقَدْ وَالانَا لِأَنَّهُمْ مِنَّا خُلِقُوا مِنْ طِينَتِنَا مَنْ أَحَبَّهُمْ فَهُوَ مِنَّا وَ مَنْ أَبْغَضَهُمْ فَلَيْسَ مِنَّا شِيعَتُنَا يَنْظُرُونَ بِنُورِ اللَّهِ وَ يَتَقَلَّبُونَ فِي رَحْمَةِ اللَّهِ وَ يَفُوزُونَ بِكَرَامَةِ اللَّهِ‏ مَا مِنْ أَحَدٍ مِنْ شِيعَتِنَا يَمْرَضُ إِلَّا مَرِضْنَا لِمَرَضِهِ وَ لَا اغْتَمَّ إِلَّا اغْتَمَمْنَا لِغَمِّهِ </a:t>
            </a:r>
            <a:r>
              <a:rPr lang="fa-IR" b="1" dirty="0" smtClean="0"/>
              <a:t>وَ لَا يَفْرَحُ إِلَّا فَرِحْنَا لِفَرَحِهِ</a:t>
            </a:r>
            <a:r>
              <a:rPr lang="fa-IR" dirty="0" smtClean="0"/>
              <a:t> وَ...</a:t>
            </a:r>
            <a:endParaRPr lang="en-US" dirty="0" smtClean="0"/>
          </a:p>
          <a:p>
            <a:r>
              <a:rPr lang="fa-IR" sz="1900" dirty="0" smtClean="0"/>
              <a:t>بحار الأنوار الجامعة لدرر أخبار الأئمة الأطهار    ج‏65    168    باب 19 صفات الشيعة و أصنافهم و ذم الاغترار و الحث على العمل و التقوى .....  ح 25</a:t>
            </a:r>
            <a:endParaRPr lang="en-US" sz="1900" dirty="0" smtClean="0"/>
          </a:p>
          <a:p>
            <a:endParaRPr lang="fa-IR" dirty="0"/>
          </a:p>
        </p:txBody>
      </p:sp>
    </p:spTree>
  </p:cSld>
  <p:clrMapOvr>
    <a:masterClrMapping/>
  </p:clrMapOvr>
  <p:transition>
    <p:fade thruBlk="1"/>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زیارت :</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t>" حَدَّثَنِي مُحَمَّدُ بْنُ عَبْدِ اللَّهِ بْنِ جَعْفَرٍ الْحِمْيَرِيُّ عَنْ أَبِيهِ عَنْ عَلِيِّ بْنِ مُحَمَّدِ بْنِ سَالِمٍ عَنْ مُحَمَّدِ بْنِ خَالِدٍ عَنْ عَبْدِ اللَّهِ بْنِ حَمَّادٍ الْبَصْرِيِّ عَنْ عَبْدِ اللَّهِ بْنِ عَبْدِ الرَّحْمَنِ الْأَصَمِّ عَنْ صَفْوَانَ الْجَمَّالِ قَالَ سَأَلْتُ أَبَا عَبْدِ اللَّهِ ع ....قال .....</a:t>
            </a:r>
            <a:r>
              <a:rPr lang="fa-IR" b="1" dirty="0" smtClean="0"/>
              <a:t>لَوْ يَعْلَمُ زَائِرُ الْحُسَيْنِ ع مَا يَدْخُلُ عَلَى رَسُولِ اللَّهِ وَ مَا يَصِلُ إِلَيْهِ مِنَ الْفَرَحِ وَ إِلَى أَمِيرِ الْمُؤْمِنِينَ وَ إِلَى فَاطِمَةَ وَ الْأَئِمَّةِ وَ الشُّهَدَاءِ مِنَّا أَهْلَ الْبَيْتِ وَ مَا يَنْقَلِبُ بِهِ مِنْ دُعَائِهِمْ لَهُ وَ مَا لَهُ فِي ذَلِكَ مِنَ الثَّوَابِ فِي الْعَاجِلِ وَ الْآجِلِ وَ الْمَذْخُورِ لَهُ عِنْدَ اللَّهِ لَأَحَبَّ أَنْ يَكُونَ مَا ثَمَّ دَارَهُ مَا بَقِيَ </a:t>
            </a:r>
            <a:r>
              <a:rPr lang="fa-IR" dirty="0" smtClean="0"/>
              <a:t>وَ ....</a:t>
            </a:r>
            <a:endParaRPr lang="en-US" dirty="0" smtClean="0"/>
          </a:p>
          <a:p>
            <a:r>
              <a:rPr lang="fa-IR" sz="1900" dirty="0" smtClean="0"/>
              <a:t>كامل الزيارات        ص 298    الباب الثامن و التسعون أقل ما يزار فيه الحسين‏ع و أكثر ما يجوز تأخير زيارته للغني و الفقير ح 17</a:t>
            </a:r>
            <a:endParaRPr lang="en-US" sz="1900" dirty="0" smtClean="0"/>
          </a:p>
          <a:p>
            <a:endParaRPr lang="fa-IR" dirty="0"/>
          </a:p>
        </p:txBody>
      </p:sp>
    </p:spTree>
  </p:cSld>
  <p:clrMapOvr>
    <a:masterClrMapping/>
  </p:clrMapOvr>
  <p:transition>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r>
              <a:rPr lang="fa-IR" dirty="0" smtClean="0"/>
              <a:t>-" ... عَنْ مُعَاوِيَةَ بْنِ وَهْبٍ قَالَ اسْتَأْذَنْتُ عَلَى أَبِي عَبْدِ اللَّهِ ع فَقِيلَ لِي ادْخُلْ فَدَخَلْتُ فَوَجَدْتُهُ فِي مُصَلَّاهُ فِي بَيْتِهِ فَجَلَسْتُ حَتَّى قَضَى صَلَاتَهُ فَسَمِعْتُهُ وَ هُوَ يُنَاجِي رَبَّهُ وَ يَقُولُ- يَا مَنْ خَصَّنَا بِالْكَرَامَةِ وَ خَصَّنَا بِالْوَصِيَّةِ وَ وَعَدَنَا الشَّفَاعَةَ وَ أَعْطَانَا عِلْمَ مَا مَضَى وَ مَا بَقِيَ وَ جَعَلَ أَفْئِدَةً مِنَ النَّاسِ تَهْوِي إِلَيْنَا اغْفِرْ لِي وَ لِإِخْوَانِي وَ لِزُوَّارِ قَبْرِ أَبِي عَبْدِ اللَّهِ الْحُسَيْنِ ع الَّذِينَ أَنْفَقُوا أَمْوَالَهُمْ وَ أَشْخَصُوا أَبْدَانَهُمْ رَغْبَةً فِي بِرِّنَا وَ رَجَاءً لِمَا عِنْدَكَ فِي صِلَتِنَا </a:t>
            </a:r>
            <a:r>
              <a:rPr lang="fa-IR" b="1" dirty="0" smtClean="0"/>
              <a:t>وَ سُرُوراً أَدْخَلُوهُ عَلَى نَبِيِّكَ صَلَوَاتُكَ عَلَيْهِ وَ آلِهِ....</a:t>
            </a:r>
            <a:endParaRPr lang="en-US" dirty="0" smtClean="0"/>
          </a:p>
          <a:p>
            <a:pPr lvl="4"/>
            <a:r>
              <a:rPr lang="fa-IR" dirty="0" smtClean="0"/>
              <a:t>الكافي    ج‏4    583    باب فضل زيارة أبي عبد الله الحسين ع .....  ح11</a:t>
            </a:r>
            <a:endParaRPr lang="en-US" dirty="0" smtClean="0"/>
          </a:p>
          <a:p>
            <a:endParaRPr lang="fa-IR" dirty="0"/>
          </a:p>
        </p:txBody>
      </p:sp>
    </p:spTree>
  </p:cSld>
  <p:clrMapOvr>
    <a:masterClrMapping/>
  </p:clrMapOvr>
  <p:transition>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جمع بندی:</a:t>
            </a:r>
            <a:endParaRPr lang="fa-IR" dirty="0"/>
          </a:p>
        </p:txBody>
      </p:sp>
      <p:sp>
        <p:nvSpPr>
          <p:cNvPr id="3" name="Content Placeholder 2"/>
          <p:cNvSpPr>
            <a:spLocks noGrp="1"/>
          </p:cNvSpPr>
          <p:nvPr>
            <p:ph idx="1"/>
          </p:nvPr>
        </p:nvSpPr>
        <p:spPr/>
        <p:txBody>
          <a:bodyPr/>
          <a:lstStyle/>
          <a:p>
            <a:r>
              <a:rPr lang="fa-IR" dirty="0" smtClean="0"/>
              <a:t>همان طور که می دانیم معصومین( علیهم السلام) که واسطه رزق می باشند و هر نعمتی که از جانب خداوند به ما عطا می شود از مسیر و ”وساطت“ این بزرگواران به ما می رسد </a:t>
            </a:r>
          </a:p>
          <a:p>
            <a:r>
              <a:rPr lang="fa-IR" dirty="0" smtClean="0"/>
              <a:t>” فرح“ و ” سرور“ </a:t>
            </a:r>
            <a:r>
              <a:rPr lang="fa-IR" dirty="0" smtClean="0"/>
              <a:t>نیز </a:t>
            </a:r>
            <a:r>
              <a:rPr lang="fa-IR" dirty="0" smtClean="0"/>
              <a:t>از این قاعده مستثنی نبوده و باید از طریق این بزرگواران به ما عطا شود:</a:t>
            </a:r>
            <a:endParaRPr lang="fa-IR"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دنیوی مذموم انسانها ( کلی) </a:t>
            </a:r>
            <a:endParaRPr lang="fa-IR" dirty="0"/>
          </a:p>
        </p:txBody>
      </p:sp>
      <p:sp>
        <p:nvSpPr>
          <p:cNvPr id="3" name="Content Placeholder 2"/>
          <p:cNvSpPr>
            <a:spLocks noGrp="1"/>
          </p:cNvSpPr>
          <p:nvPr>
            <p:ph idx="1"/>
          </p:nvPr>
        </p:nvSpPr>
        <p:spPr/>
        <p:txBody>
          <a:bodyPr/>
          <a:lstStyle/>
          <a:p>
            <a:r>
              <a:rPr lang="fa-IR" dirty="0"/>
              <a:t>اللَّهُ يَبْسُطُ الرِّزْقَ لِمَنْ يَشاءُ وَ يَقْدِرُ وَ فَرِحُوا بِالْحَياةِ الدُّنْيا وَ مَا الْحَياةُ الدُّنْيا فِي الْآخِرَةِ إِلاَّ مَتاعٌ (</a:t>
            </a:r>
            <a:r>
              <a:rPr lang="fa-IR" dirty="0" smtClean="0"/>
              <a:t>26)رعد</a:t>
            </a:r>
          </a:p>
          <a:p>
            <a:endParaRPr lang="fa-IR" dirty="0" smtClean="0"/>
          </a:p>
          <a:p>
            <a:endParaRPr lang="en-US" dirty="0"/>
          </a:p>
          <a:p>
            <a:r>
              <a:rPr lang="fa-IR" dirty="0"/>
              <a:t>إِنَّ قارُونَ كانَ مِنْ قَوْمِ مُوسى‏ فَبَغى‏ عَلَيْهِمْ وَ آتَيْناهُ مِنَ الْكُنُوزِ ما إِنَّ مَفاتِحَهُ لَتَنُوأُ بِالْعُصْبَةِ أُولِي الْقُوَّةِ إِذْ قالَ لَهُ قَوْمُهُ لا تَفْرَحْ إِنَّ اللَّهَ لا يُحِبُّ الْفَرِحينَ (76)قصص</a:t>
            </a:r>
            <a:endParaRPr lang="en-US" dirty="0"/>
          </a:p>
          <a:p>
            <a:endParaRPr lang="fa-IR" dirty="0"/>
          </a:p>
        </p:txBody>
      </p:sp>
    </p:spTree>
  </p:cSld>
  <p:clrMapOvr>
    <a:masterClrMapping/>
  </p:clrMapOvr>
  <p:transition>
    <p:fade thruBlk="1"/>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endParaRPr lang="fa-IR" dirty="0"/>
          </a:p>
        </p:txBody>
      </p:sp>
      <p:sp>
        <p:nvSpPr>
          <p:cNvPr id="3" name="Content Placeholder 2"/>
          <p:cNvSpPr>
            <a:spLocks noGrp="1"/>
          </p:cNvSpPr>
          <p:nvPr>
            <p:ph idx="1"/>
          </p:nvPr>
        </p:nvSpPr>
        <p:spPr>
          <a:xfrm>
            <a:off x="1435608" y="764704"/>
            <a:ext cx="7498080" cy="5483696"/>
          </a:xfrm>
        </p:spPr>
        <p:txBody>
          <a:bodyPr>
            <a:normAutofit lnSpcReduction="10000"/>
          </a:bodyPr>
          <a:lstStyle/>
          <a:p>
            <a:r>
              <a:rPr lang="fa-IR" dirty="0" smtClean="0"/>
              <a:t>- ...عَنْ أَبِي بَصِيرٍ قَالَ دَخَلْتُ عَلَى أَبِي عَبْدِ اللَّهِ ع وَ مَعِي رَجُلٌ مِنْ أَصْحَابِنَا فَقُلْتُ لَهُ جُعِلْتُ فِدَاكَ يَا ابْنَ رَسُولِ اللَّهِ إِنِّي لَأَغْتَمُّ وَ أَحْزَنُ مِنْ غَيْرِ أَنْ أَعْرِفَ لِذَلِكَ سَبَباً فَقَالَ أَبُو عَبْدِ اللَّهِ ع </a:t>
            </a:r>
            <a:r>
              <a:rPr lang="fa-IR" sz="3500" b="1" dirty="0" smtClean="0"/>
              <a:t>إِنَّ ذَلِكَ الْحَزَنَ وَ الْفَرَحَ يَصِلُ إِلَيْكُمْ مِنَّا لِأَنَّا إِذَا دَخَلَ عَلَيْنَا حُزْنٌ أَوْ سُرُورٌ كَانَ ذَلِكَ دَاخِلًا عَلَيْكُمْ </a:t>
            </a:r>
            <a:r>
              <a:rPr lang="fa-IR" dirty="0" smtClean="0"/>
              <a:t>وَ لِأَنَّا وَ إِيَّاكُمْ مِنْ نُورِ اللَّهِ عَزَّ وَ جَلَّ فَجَعَلَنَا وطِينَتَنَا وَ طِينَتَكُمْ وَاحِدَةً.....</a:t>
            </a:r>
          </a:p>
          <a:p>
            <a:endParaRPr lang="en-US" dirty="0" smtClean="0"/>
          </a:p>
          <a:p>
            <a:r>
              <a:rPr lang="fa-IR" sz="1900" dirty="0" smtClean="0"/>
              <a:t>بحار الأنوار الجامعة لدرر أخبار الأئمة الأطهار    ج‏58    146    باب 43 في خلق الأرواح قبل الأجساد و علة تعلقها بها و بعض شئونها من ائتلافها و اختلافها و حبها و بغضها و غير ذلك من أحوالها .....  ح22</a:t>
            </a:r>
            <a:endParaRPr lang="en-US" sz="1900" dirty="0" smtClean="0"/>
          </a:p>
          <a:p>
            <a:r>
              <a:rPr lang="fa-IR" dirty="0" smtClean="0"/>
              <a:t> </a:t>
            </a:r>
            <a:endParaRPr lang="en-US" dirty="0" smtClean="0"/>
          </a:p>
          <a:p>
            <a:endParaRPr lang="fa-IR" dirty="0"/>
          </a:p>
        </p:txBody>
      </p:sp>
    </p:spTree>
  </p:cSld>
  <p:clrMapOvr>
    <a:masterClrMapping/>
  </p:clrMapOvr>
  <p:transition>
    <p:fade thruBlk="1"/>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در نتیجه:</a:t>
            </a:r>
            <a:endParaRPr lang="fa-IR" dirty="0"/>
          </a:p>
        </p:txBody>
      </p:sp>
      <p:sp>
        <p:nvSpPr>
          <p:cNvPr id="3" name="Content Placeholder 2"/>
          <p:cNvSpPr>
            <a:spLocks noGrp="1"/>
          </p:cNvSpPr>
          <p:nvPr>
            <p:ph idx="1"/>
          </p:nvPr>
        </p:nvSpPr>
        <p:spPr/>
        <p:txBody>
          <a:bodyPr/>
          <a:lstStyle/>
          <a:p>
            <a:r>
              <a:rPr lang="fa-IR" dirty="0" smtClean="0"/>
              <a:t>تنها راه   بهره مندی از ” فرح“ و ” سرور“ قبول ولایت این بزرگواران و تقرب به این وسیله به ایشان است</a:t>
            </a:r>
          </a:p>
          <a:p>
            <a:r>
              <a:rPr lang="fa-IR" dirty="0" smtClean="0"/>
              <a:t>جالب اینجاست که در روایات حتی  فرح و سرور قدسیان در راستای ولایت ایشان  معرفی شده است :</a:t>
            </a:r>
          </a:p>
          <a:p>
            <a:endParaRPr lang="fa-IR" dirty="0"/>
          </a:p>
        </p:txBody>
      </p:sp>
    </p:spTree>
  </p:cSld>
  <p:clrMapOvr>
    <a:masterClrMapping/>
  </p:clrMapOvr>
  <p:transition>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اسمان و زمین :</a:t>
            </a:r>
            <a:endParaRPr lang="fa-IR" dirty="0"/>
          </a:p>
        </p:txBody>
      </p:sp>
      <p:sp>
        <p:nvSpPr>
          <p:cNvPr id="3" name="Content Placeholder 2"/>
          <p:cNvSpPr>
            <a:spLocks noGrp="1"/>
          </p:cNvSpPr>
          <p:nvPr>
            <p:ph idx="1"/>
          </p:nvPr>
        </p:nvSpPr>
        <p:spPr/>
        <p:txBody>
          <a:bodyPr>
            <a:normAutofit lnSpcReduction="10000"/>
          </a:bodyPr>
          <a:lstStyle/>
          <a:p>
            <a:r>
              <a:rPr lang="fa-IR" dirty="0" smtClean="0"/>
              <a:t>".... وَ أَمَرَ اللَّهُ عَزَّ وَ جَلَّ رِضْوَانَ فَنَصَبَ مِنْبَرَ الْكَرَامَةِ عَلَى بَابِ الْبَيْتِ الْمَعْمُورِ وَ هُوَ الَّذِي خَطَبَ عَلَيْهِ آدَمُ عَرَضَ الْأَسْمَاءِ عَلَى الْمَلَائِكَةِ وَ هُوَ مِنْبَرٌ مِنْ نُورٍ فَأَوْحَى إِلَى مَلَكٍ مِنْ مَلَائِكَةِ حُجُبِهِ يُقَالُ لَهُ رَاحِيلُ أَنْ يَعْلُوَ ذَلِكَ الْمِنْبَرَ وَ أَنْ يَحْمَدَهُ بِمَحَامِدِهِ وَ يُمَجِّدَهُ وَ بِتَمْجِيدِهِ وَ أَنْ يُثَنِّيَ عَلَيْهِ بِمَا هُوَ أَهْلُهُ وَ لَيْسَ فِي الْمَلَائِكَةِ أَحْسَنُ مَنْطِقاً وَ لَا أَحْلَى لُغَةً مِنْ رَاحِيلَ الْمَلَكِ فَعَلَا الْمِنْبَرَ وَ حَمِدَ رَبَّهُ وَ مَجَّدَهُ وَ قَدَّسَهُ وَ أَثْنَى عَلَيْهِ بِمَا هُوَ أَهْلُهُ فَارْتَجَّتِ السَّمَاوَاتُ فَرَحاً وَ سُرُوراً ..."</a:t>
            </a:r>
            <a:endParaRPr lang="en-US" dirty="0" smtClean="0"/>
          </a:p>
          <a:p>
            <a:r>
              <a:rPr lang="fa-IR" sz="1700" dirty="0" smtClean="0"/>
              <a:t>بحار الأنوار الجامعة لدرر أخبار الأئمة الأطهار    ج‏43    128    باب 5 تزويجها صلوات الله عليها .....  </a:t>
            </a:r>
            <a:endParaRPr lang="en-US" sz="1700" dirty="0" smtClean="0"/>
          </a:p>
          <a:p>
            <a:endParaRPr lang="fa-IR" dirty="0"/>
          </a:p>
        </p:txBody>
      </p:sp>
    </p:spTree>
  </p:cSld>
  <p:clrMapOvr>
    <a:masterClrMapping/>
  </p:clrMapOvr>
  <p:transition>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فرشتگان:</a:t>
            </a:r>
            <a:endParaRPr lang="fa-IR" dirty="0"/>
          </a:p>
        </p:txBody>
      </p:sp>
      <p:sp>
        <p:nvSpPr>
          <p:cNvPr id="3" name="Content Placeholder 2"/>
          <p:cNvSpPr>
            <a:spLocks noGrp="1"/>
          </p:cNvSpPr>
          <p:nvPr>
            <p:ph idx="1"/>
          </p:nvPr>
        </p:nvSpPr>
        <p:spPr/>
        <p:txBody>
          <a:bodyPr>
            <a:normAutofit fontScale="85000" lnSpcReduction="20000"/>
          </a:bodyPr>
          <a:lstStyle/>
          <a:p>
            <a:r>
              <a:rPr lang="fa-IR" dirty="0" smtClean="0"/>
              <a:t>يَا عَلِيُّ إِنَّ الْمَلَائِكَةَ وَ الْخُزَّانَ يَشْتَاقُونَ إِلَيْكُمْ وَ إِنَّ حَمَلَةَ الْعَرْشِ وَ الْمَلَائِكَةَ الْمُقَرَّبِينَ لَيَخُصُّونَكُمْ بِالدُّعَاءِ وَ يَسْأَلُونَ اللَّهَ لِمُحِبِّيكُمْ وَ يَفْرَحُونَ لِمَنْ قَدِمَ عَلَيْهِمْ مِنْكُمْ كَمَا يَفْرَحُ الْأَهْلُ بِالْغَائِبِ الْقَادِمِ بَعْدَ طُولِ الْغَيْبَة</a:t>
            </a:r>
            <a:r>
              <a:rPr lang="fa-IR" dirty="0" smtClean="0"/>
              <a:t>.</a:t>
            </a:r>
          </a:p>
          <a:p>
            <a:r>
              <a:rPr lang="fa-IR" sz="2100" dirty="0" smtClean="0"/>
              <a:t>بحار الأنوار الجامعة لدرر أخبار الأئمة الأطهار    ج‏65    46    باب 15 فضائل الشيعة .....  </a:t>
            </a:r>
            <a:endParaRPr lang="en-US" sz="2100" dirty="0" smtClean="0"/>
          </a:p>
          <a:p>
            <a:endParaRPr lang="en-US" dirty="0" smtClean="0"/>
          </a:p>
          <a:p>
            <a:r>
              <a:rPr lang="fa-IR" dirty="0" smtClean="0"/>
              <a:t>اى على فرشته‏ها و خازنان مشتاق شمايند و حاملان عرش و فرشته‏هاى مقرب بخصوص براى شما دعا كنند و براى دوستانتان از خدا خواهش كنند و بهر كدام شما آئيد شاد شوند چنانچه خاندان مسافرى كه سفرش طول كشيده با بدان او شاد شوند</a:t>
            </a:r>
            <a:endParaRPr lang="en-US" dirty="0" smtClean="0"/>
          </a:p>
          <a:p>
            <a:r>
              <a:rPr lang="fa-IR" dirty="0" smtClean="0"/>
              <a:t> </a:t>
            </a:r>
            <a:endParaRPr lang="en-US" dirty="0" smtClean="0"/>
          </a:p>
          <a:p>
            <a:r>
              <a:rPr lang="fa-IR" sz="2100" dirty="0" smtClean="0"/>
              <a:t>امالى شيخ صدوق-ترجمه كمره‏اى    متن    562    مجلس هشتاد و سوم‏</a:t>
            </a:r>
            <a:endParaRPr lang="en-US" sz="2100" dirty="0" smtClean="0"/>
          </a:p>
          <a:p>
            <a:endParaRPr lang="fa-IR" dirty="0"/>
          </a:p>
        </p:txBody>
      </p:sp>
    </p:spTree>
  </p:cSld>
  <p:clrMapOvr>
    <a:masterClrMapping/>
  </p:clrMapOvr>
  <p:transition>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فرشتگان :</a:t>
            </a:r>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t>وَ قَالَ أَبُو مُحَمَّدٍ ع قَالَتْ فَاطِمَةُ ع وَ قَدِ اخْتَصَمَ إِلَيْهَا امْرَأَتَانِ فَتَنَازَعَتَا فِي شَيْ‏ءٍ مِنْ أَمْرِ الدِّينِ إِحْدَاهُمَا مُعَانِدَةٌ وَ الْأُخْرَى مُؤْمِنَةٌ فَفَتَحَتْ عَلَى الْمُؤْمِنَةِ حُجَّتَهَا فَاسْتَظْهَرَتْ عَلَى الْمُعَانِدَةِ فَفَرِحَتْ فَرَحاً شَدِيداً فَقَالَتْ فَاطِمَةُ </a:t>
            </a:r>
            <a:r>
              <a:rPr lang="fa-IR" sz="3900" dirty="0" smtClean="0"/>
              <a:t>إِنَّ فَرَحَ الْمَلَائِكَةِ بِاسْتِظْهَارِكِ عَلَيْهَا أَشَدُّ مِنْ فَرَحِكِ </a:t>
            </a:r>
            <a:r>
              <a:rPr lang="fa-IR" dirty="0" smtClean="0"/>
              <a:t>وَ إِنَّ حُزْنَ الشَّيْطَانِ وَ مَرَدَتِهِ بِحُزْنِهَا عَنْكِ أَشَدُّ مِنْ حُزْنِهَا وَ إِنَّ اللَّهَ عَزَّ وَ جَلَّ قَالَ لِلْمَلَائِكَةِ أَوْجِبُوا لِفَاطِمَةَ بِمَا فَتَحَتْ عَلَى هَذِهِ الْمِسْكِينَةِ الْأَسِيرَةِ مِنَ الْجِنَانِ أَلْفَ أَلْفِ ضِعْفٍ مِمَّا كُنْتُ أَعْدَدْتُ لَهَا وَ اجْعَلُوا هَذِهِ سُنَّةً فِي كُلِّ مَنْ يَفْتَحُ عَلَى أَسِيرٍ مِسْكِينٍ فَيَغْلِبُ مُعَانِداً مِثْلَ أَلْفِ أَلْفِ مَا كَانَ لَهُ مُعَدّاً مِنَ الْجِنَان‏</a:t>
            </a:r>
            <a:endParaRPr lang="en-US" dirty="0" smtClean="0"/>
          </a:p>
          <a:p>
            <a:r>
              <a:rPr lang="fa-IR" sz="1900" dirty="0" smtClean="0"/>
              <a:t>الإحتجاج على أهل اللجاج    ج‏1    18    فصل في ذكر طرف مما أمر الله في كتابه من الحجاج و الجدال بالتي هي أحسن و فضل أهله .....  </a:t>
            </a:r>
            <a:endParaRPr lang="en-US" sz="1900" dirty="0" smtClean="0"/>
          </a:p>
          <a:p>
            <a:endParaRPr lang="fa-IR" dirty="0"/>
          </a:p>
        </p:txBody>
      </p:sp>
    </p:spTree>
  </p:cSld>
  <p:clrMapOvr>
    <a:masterClrMapping/>
  </p:clrMapOvr>
  <p:transition>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r>
              <a:rPr lang="fa-IR" dirty="0" smtClean="0"/>
              <a:t>-م، تفسير الإمام عليه السلام ج، الإحتجاج وَ بِالْإِسْنَادِ إِلَى أَبِي مُحَمَّدٍ ع أَنَّهُ قَالَ لِبَعْضِ تَلَامِذَتِهِ لَمَّا اجْتَمَعَ قَوْمٌ مِنَ الْمَوَالِي وَ الْمُحِبِّينَ لِآلِ رَسُولِ اللَّهِ ص بِحَضْرَتِهِ وَ قَالُوا يَا ابْنَ رَسُولِ اللَّهِ إِنَّ لَنَا جَاراً مِنَ النُّصَّابِ يُؤْذِينَا وَ يَحْتَجُّ عَلَيْنَا فِي تَفْضِيلِ الْأَوَّلِ وَ الثَّانِي وَ الثَّالِثِ عَلَى أَمِيرِ الْمُؤْمِنِينَ ع وَ يُورِدُ عَلَيْنَا حُجَجاً لَا نَدْرِي كَيْفَ الْجَوَابُ عَنْهَا وَ الْخُرُوجُ مِنْهَا قَالَ مُرَّ بِهَؤُلَاءِ إِذَا كَانُوا مُجْتَمِعِينَ يَتَكَلَّمُونَ فَتَسَمَّعْ عَلَيْهِمْ فَيَسْتَدْعُونَ مِنْكَ الْكَلَامَ فَتَكَلَّمْ وَ أَفْحِمْ صَاحِبَهُمْ وَ اكْسِرْ غِرَّتَهُ وَ فُلَّ حَدَّهُ وَ لَا تُبْقِ لَهُ بَاقِيَةً فَذَهَبَ الرَّجُلُ وَ حَضَرَ الْمَوْضِعَ وَ حَضَرُوا وَ كَلَّمَ الرَّجُلَ فَأَفْحَمَهُ وَ صَيَّرَهُ لَا يَدْرِي فِي السَّمَاءِ هُوَ أَوْ فِي الْأَرْضِ‏ قَالُوا فَوَقَعَ عَلَيْنَا مِنَ </a:t>
            </a:r>
            <a:r>
              <a:rPr lang="fa-IR" b="1" dirty="0" smtClean="0"/>
              <a:t>الْفَرَحِ وَ السُّرُورِ</a:t>
            </a:r>
            <a:r>
              <a:rPr lang="fa-IR" dirty="0" smtClean="0"/>
              <a:t> مَا لَا يَعْلَمُهُ إِلَّا اللَّهُ تَعَالَى وَ عَلَى الرَّجُلِ وَ الْمُتَعَصِّبِينَ لَهُ مِنَ الْحُزْنِ وَ الْغَمِّ مِثْلُ مَا لَحِقَنَا مِنَ </a:t>
            </a:r>
            <a:r>
              <a:rPr lang="fa-IR" dirty="0" smtClean="0"/>
              <a:t>...</a:t>
            </a:r>
            <a:endParaRPr lang="en-US" dirty="0" smtClean="0"/>
          </a:p>
          <a:p>
            <a:r>
              <a:rPr lang="fa-IR" sz="2600" dirty="0" smtClean="0"/>
              <a:t>بحار الأنوار الجامعة لدرر أخبار الأئمة الأطهار    ج‏2    12    باب 8 ثواب الهداية و التعليم و فضلهما و فضل العلماء و ذم إضلال الناس .....  ص : 1</a:t>
            </a:r>
            <a:endParaRPr lang="en-US" sz="2600" dirty="0" smtClean="0"/>
          </a:p>
          <a:p>
            <a:r>
              <a:rPr lang="fa-IR" sz="2600" dirty="0" smtClean="0"/>
              <a:t> </a:t>
            </a:r>
            <a:endParaRPr lang="en-US" sz="2600" dirty="0" smtClean="0"/>
          </a:p>
          <a:p>
            <a:endParaRPr lang="fa-IR" dirty="0"/>
          </a:p>
        </p:txBody>
      </p:sp>
    </p:spTree>
  </p:cSld>
  <p:clrMapOvr>
    <a:masterClrMapping/>
  </p:clrMapOvr>
  <p:transition>
    <p:fade thruBlk="1"/>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r>
              <a:rPr lang="fa-IR" dirty="0" smtClean="0"/>
              <a:t>-" غط، الغيبة للشيخ الطوسي جَمَاعَةٌ عَنِ التَّلَّعُكْبَرِيِّ عَنْ أَحْمَدَ بْنِ عَلِيٍّ عَنْ أَحْمَدَ بْنِ إِدْرِيسَ عَنِ ابْنِ قُتَيْبَةَ عَنِ الْفَضْلِ عَنْ إِبْرَاهِيمَ بْنِ الْحَكَمِ عَنْ إِسْمَاعِيلَ بْنِ عَيَّاشٍ عَنِ الْأَعْمَشِ عَنْ أَبِي وَائِلٍ قَالَ نَظَرَ أَمِيرُ الْمُؤْمِنِينَ ع إِلَى ابْنِهِ الْحُسَيْنِ فَقَالَ إِنَّ ابْنِي هَذَا سَيِّدٌ كَمَا سَمَّاهُ رَسُولُ اللَّهِ سَيِّداً وَ سَيُخْرِجُ اللَّهُ مِنْ صُلْبِهِ رَجُلًا بِاسْمِ نَبِيِّكُمْ فَيُشْبِهُهُ فِي الْخَلْقِ وَ الْخُلُقِ يَخْرُجُ عَلَى حِينِ غَفْلَةٍ مِنَ النَّاسِ وَ إِمَاتَةٍ مِنَ الْحَقِّ وَ إِظْهَارٍ مِنَ الْجَوْرِ وَ اللَّهِ لَوْ لَمْ يَخْرُجْ لَضُرِبَ عُنُقُهُ يَفْرَحُ لِخُرُوجِهِ أَهْلُ السَّمَاءِ وَ سُكَّانُهَا يَمْلَأُ الْأَرْضَ عَدْلًا كَمَا مُلِئَتْ جَوْراً وَ ظُلْماً تَمَامَ الْخَبَر."</a:t>
            </a:r>
            <a:endParaRPr lang="en-US" dirty="0" smtClean="0"/>
          </a:p>
          <a:p>
            <a:r>
              <a:rPr lang="fa-IR" sz="1900" dirty="0" smtClean="0"/>
              <a:t>بحار الأنوار الجامعة لدرر أخبار الأئمة الأطهار    ج‏51    120    باب 2 ما ورد عن أمير المؤمنين صلوات الله عليه في ذلك .....  ح22</a:t>
            </a:r>
            <a:endParaRPr lang="en-US" sz="1900" dirty="0" smtClean="0"/>
          </a:p>
          <a:p>
            <a:endParaRPr lang="fa-IR" dirty="0"/>
          </a:p>
        </p:txBody>
      </p:sp>
    </p:spTree>
  </p:cSld>
  <p:clrMapOvr>
    <a:masterClrMapping/>
  </p:clrMapOvr>
  <p:transition>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بهشت :</a:t>
            </a:r>
            <a:endParaRPr lang="fa-IR" dirty="0"/>
          </a:p>
        </p:txBody>
      </p:sp>
      <p:sp>
        <p:nvSpPr>
          <p:cNvPr id="3" name="Content Placeholder 2"/>
          <p:cNvSpPr>
            <a:spLocks noGrp="1"/>
          </p:cNvSpPr>
          <p:nvPr>
            <p:ph idx="1"/>
          </p:nvPr>
        </p:nvSpPr>
        <p:spPr/>
        <p:txBody>
          <a:bodyPr/>
          <a:lstStyle/>
          <a:p>
            <a:r>
              <a:rPr lang="fa-IR" dirty="0" smtClean="0"/>
              <a:t>”... </a:t>
            </a:r>
            <a:r>
              <a:rPr lang="fa-IR" dirty="0" smtClean="0"/>
              <a:t>قَالَ رَسُولُ اللَّهِ ص إِنَّ الْحَسَنَ وَ الْحُسَيْنَ شَنْفَا الْعَرْشِ وَ إِنَّ الْجَنَّةَ قَالَتْ يَا رَبِّ أَسْكَنْتَنِي‏ الضُّعَفَاءَ وَ الْمَسَاكِينَ فَقَالَ لَهَا اللَّهُ تَعَالَى أَ لَا تَرْضَيْنَ أَنِّي زَيَّنْتُ أَرْكَانَكِ بِالْحَسَنِ وَ الْحُسَيْنِ قَالَ فَمَاسَتْ كَمَا تَمِيسُ الْعَرُوسُ فَرَحا."</a:t>
            </a:r>
            <a:endParaRPr lang="en-US" dirty="0" smtClean="0"/>
          </a:p>
          <a:p>
            <a:r>
              <a:rPr lang="fa-IR" sz="1600" dirty="0" smtClean="0"/>
              <a:t>بحار الأنوار الجامعة لدرر أخبار الأئمة الأطهار    ج‏43    276    باب 12 فضائلهما و مناقبهما و النصوص عليهما صلوات الله عليهما .....  </a:t>
            </a:r>
            <a:endParaRPr lang="en-US" sz="1600" dirty="0" smtClean="0"/>
          </a:p>
          <a:p>
            <a:endParaRPr lang="fa-IR" dirty="0"/>
          </a:p>
        </p:txBody>
      </p:sp>
    </p:spTree>
  </p:cSld>
  <p:clrMapOvr>
    <a:masterClrMapping/>
  </p:clrMapOvr>
  <p:transition>
    <p:fade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ارشاد از پيغمبر اسلام روايت ميكند كه فرمود:حسن و حسين دو گوشوار عرش ميباشند، بهشت ميگويد: پروردگارا! تو بينوايان و فقراء را در ميان من مسكن دادى؟ خداى عليم در جوابش ميفرمايد: آيا تو راضى نيستى كه اركان تو را بوسيله حسن و حسين زينت داده‏ام. بهشت پس از اين مژده مسرور و خوشحال شد</a:t>
            </a:r>
            <a:endParaRPr lang="en-US" dirty="0" smtClean="0"/>
          </a:p>
          <a:p>
            <a:r>
              <a:rPr lang="fa-IR" sz="1600" dirty="0" smtClean="0"/>
              <a:t>زندگانى حضرت زهرا عليها السلام(نجفى)         306    بخش دوازدهم در باره فضائل و مناقب و امامت حضرت حسنين ع .....  </a:t>
            </a:r>
            <a:endParaRPr lang="en-US" sz="1600" dirty="0" smtClean="0"/>
          </a:p>
          <a:p>
            <a:endParaRPr lang="fa-IR" dirty="0"/>
          </a:p>
        </p:txBody>
      </p:sp>
    </p:spTree>
  </p:cSld>
  <p:clrMapOvr>
    <a:masterClrMapping/>
  </p:clrMapOvr>
  <p:transition>
    <p:fade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در دشمنان ولایت:</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t>همان طور که مخلوقاتی که ولایت را قبول نموده اند با این ولایت ”فرح“ و ” سرور“ را دارا می شوند، دشمنان ولایت نیز با این دشمنی شادمان می گردند : </a:t>
            </a:r>
          </a:p>
          <a:p>
            <a:r>
              <a:rPr lang="fa-IR" dirty="0" smtClean="0"/>
              <a:t>يب، تهذيب الأحكام مُحَمَّدُ بْنُ يَحْيَى عَنِ الْحَسَنِ بْنِ عَلِيِّ بْنِ عَبْدِ اللَّهِ عَنْ عُبَيْسِ بْنِ هِشَامٍ عَنْ سَالِمٍ عَنْ أَبِي جَعْفَرٍ ع قَالَ جُدِّدَتْ أَرْبَعَةُ مَسَاجِدَ بِالْكُوفَةِ فَرَحاً لِقَتْلِ الْحُسَيْنِ ع- مَسْجِدُ الْأَشْعَثِ وَ مَسْجِدُ جَرِيرٍ وَ مَسْجِدُ سِمَاكٍ وَ مَسْجِدُ شَبَثِ بْنِ رِبْعِي‏</a:t>
            </a:r>
            <a:endParaRPr lang="en-US" dirty="0" smtClean="0"/>
          </a:p>
          <a:p>
            <a:r>
              <a:rPr lang="fa-IR" sz="1900" dirty="0" smtClean="0"/>
              <a:t>بحار الأنوار الجامعة لدرر أخبار الأئمة الأطهار    ج‏45    189    باب 39 الوقائع المتأخرة عن قتله صلوات الله عليه إلى رجوع أهل البيت ع إلى المدينة و ما ظهر من إعجازه صلوات الله عليه في تلك الأحوال .....  ح35</a:t>
            </a:r>
            <a:endParaRPr lang="en-US" sz="1900" dirty="0" smtClean="0"/>
          </a:p>
          <a:p>
            <a:r>
              <a:rPr lang="fa-IR" dirty="0" smtClean="0"/>
              <a:t> </a:t>
            </a:r>
            <a:endParaRPr lang="en-US" dirty="0" smtClean="0"/>
          </a:p>
          <a:p>
            <a:endParaRPr lang="fa-IR"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فرح دنیوی مذموم انسانها ( کلی) </a:t>
            </a:r>
            <a:endParaRPr lang="fa-IR" dirty="0"/>
          </a:p>
        </p:txBody>
      </p:sp>
      <p:sp>
        <p:nvSpPr>
          <p:cNvPr id="3" name="Content Placeholder 2"/>
          <p:cNvSpPr>
            <a:spLocks noGrp="1"/>
          </p:cNvSpPr>
          <p:nvPr>
            <p:ph idx="1"/>
          </p:nvPr>
        </p:nvSpPr>
        <p:spPr/>
        <p:txBody>
          <a:bodyPr>
            <a:normAutofit fontScale="92500" lnSpcReduction="10000"/>
          </a:bodyPr>
          <a:lstStyle/>
          <a:p>
            <a:r>
              <a:rPr lang="fa-IR" dirty="0"/>
              <a:t>فَإِنْ أَعْرَضُوا فَما أَرْسَلْناكَ عَلَيْهِمْ حَفيظاً إِنْ عَلَيْكَ إِلاَّ الْبَلاغُ وَ إِنَّا إِذا أَذَقْنَا الْإِنْسانَ مِنَّا رَحْمَةً </a:t>
            </a:r>
            <a:r>
              <a:rPr lang="fa-IR" sz="3600" dirty="0"/>
              <a:t>فَرِحَ</a:t>
            </a:r>
            <a:r>
              <a:rPr lang="fa-IR" dirty="0"/>
              <a:t> بِها وَ إِنْ تُصِبْهُمْ سَيِّئَةٌ بِما قَدَّمَتْ أَيْديهِمْ فَإِنَّ الْإِنْسانَ كَفُورٌ (48)شورى </a:t>
            </a:r>
            <a:endParaRPr lang="fa-IR" dirty="0" smtClean="0"/>
          </a:p>
          <a:p>
            <a:endParaRPr lang="en-US" dirty="0"/>
          </a:p>
          <a:p>
            <a:r>
              <a:rPr lang="fa-IR" dirty="0"/>
              <a:t>لِكَيْلا تَأْسَوْا عَلى‏ ما فاتَكُمْ وَ لا</a:t>
            </a:r>
            <a:r>
              <a:rPr lang="fa-IR" sz="3600" dirty="0"/>
              <a:t> تَفْرَحُوا </a:t>
            </a:r>
            <a:r>
              <a:rPr lang="fa-IR" dirty="0"/>
              <a:t>بِما آتاكُمْ وَ اللَّهُ لا يُحِبُّ كُلَّ مُخْتالٍ فَخُورٍ (</a:t>
            </a:r>
            <a:r>
              <a:rPr lang="fa-IR" dirty="0" smtClean="0"/>
              <a:t>23)حديد</a:t>
            </a:r>
          </a:p>
          <a:p>
            <a:endParaRPr lang="en-US" dirty="0"/>
          </a:p>
          <a:p>
            <a:r>
              <a:rPr lang="fa-IR" dirty="0"/>
              <a:t>فلَمَّا جاءَ سُلَيْمانَ قالَ أَ تُمِدُّونَنِ بِمالٍ فَما آتانِيَ اللَّهُ خَيْرٌ مِمَّا آتاكُمْ بَلْ أَنْتُمْ بِهَدِيَّتِكُمْ </a:t>
            </a:r>
            <a:r>
              <a:rPr lang="fa-IR" sz="3900" dirty="0"/>
              <a:t>تَفْرَحُونَ</a:t>
            </a:r>
            <a:r>
              <a:rPr lang="fa-IR" dirty="0"/>
              <a:t> (36)نمل</a:t>
            </a:r>
            <a:endParaRPr lang="en-US" dirty="0"/>
          </a:p>
          <a:p>
            <a:r>
              <a:rPr lang="fa-IR" dirty="0"/>
              <a:t> </a:t>
            </a:r>
            <a:endParaRPr lang="en-US" dirty="0"/>
          </a:p>
          <a:p>
            <a:endParaRPr lang="fa-IR" dirty="0"/>
          </a:p>
        </p:txBody>
      </p:sp>
    </p:spTree>
  </p:cSld>
  <p:clrMapOvr>
    <a:masterClrMapping/>
  </p:clrMapOvr>
  <p:transition>
    <p:fade thruBlk="1"/>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شادی بزرگترین دشمن ولایت:</a:t>
            </a:r>
            <a:endParaRPr lang="fa-IR" dirty="0"/>
          </a:p>
        </p:txBody>
      </p:sp>
      <p:sp>
        <p:nvSpPr>
          <p:cNvPr id="3" name="Content Placeholder 2"/>
          <p:cNvSpPr>
            <a:spLocks noGrp="1"/>
          </p:cNvSpPr>
          <p:nvPr>
            <p:ph idx="1"/>
          </p:nvPr>
        </p:nvSpPr>
        <p:spPr/>
        <p:txBody>
          <a:bodyPr>
            <a:normAutofit fontScale="70000" lnSpcReduction="20000"/>
          </a:bodyPr>
          <a:lstStyle/>
          <a:p>
            <a:r>
              <a:rPr lang="fa-IR" dirty="0" smtClean="0"/>
              <a:t>قَالَتْ زَيْنَبُ فَلَمَّا ضَرَبَ ابْنُ مُلْجَمٍ لَعَنَهُ اللَّهُ أَبِي ع- وَ رَأَيْتُ أَثَرَ الْمَوْتِ مِنْهُ قُلْتُ لَهُ يَا أَبَهْ- حَدَّثَتْنِي أُمُّ أَيْمَنَ بِكَذَا وَ كَذَا وَ قَدْ أَحْبَبْتُ أَنْ أَسْمَعَهُ مِنْكَ- فَقَالَ يَا بُنَيَّةِ الْحَدِيثُ كَمَا حَدَّثَتْكِ أُمُّ أَيْمَنَ- وَ كَأَنِّي بِكِ وَ بِبَنَاتِ أَهْلِكِ سَبَايَا بِهَذَا الْبَلَدِ أَذِلَّاءَ خَاشِعِينَ- تَخافُونَ أَنْ يَتَخَطَّفَكُمُ النَّاسُ فَصَبْراً صَبْراً- فَوَ الَّذِي فَلَقَ الْحَبَّةَ وَ بَرَأَ النَّسَمَةَ- مَا لِلَّهِ عَلَى ظَهْرِ الْأَرْضِ يَوْمَئِذٍ- وَلِيٌّ غَيْرُكُمْ وَ غَيْرُ مُحِبِّيكُمْ وَ شِيعَتِكُمْ- وَ لَقَدْ قَالَ لَنَا رَسُولُ اللَّهِ حِينَ أَخْبَرَنَا بِهَذَا الْخَبَرِ- </a:t>
            </a:r>
            <a:r>
              <a:rPr lang="fa-IR" sz="4600" dirty="0" smtClean="0"/>
              <a:t>إِنَّ إِبْلِيسَ فِي ذَلِكَ الْيَوْمِ يَطِيرُ فَرَحاً- فَيَجُولُ الْأَرْضَ كُلَّهَا فِي شَيَاطِينِهِ وَ عَفَارِيتِهِ- </a:t>
            </a:r>
            <a:r>
              <a:rPr lang="fa-IR" dirty="0" smtClean="0"/>
              <a:t>فَيَقُولُ يَا مَعْشَرَ الشَّيَاطِينِ قَدْ أَدْرَكْنَا مِنْ ذُرِّيَّةِ آدَمَ الطَّلِبَةَ- وَ بَلَغْنَا فِي هَلَاكِهِمُ الْغَايَةَ وَ أَوْرَثْنَاهُمُ النَّارَ- إِلَّا مَنِ اعْتَصَمَ بِهَذِهِ الْعِصَابَةِ- فَاجْعَلُوا شُغُلَكُمْ بِتَشْكِيكِ النَّاسِ فِيهِمْ- وَ حَمْلِهِمْ عَلَى عَدَاوَتِهِمْ وَ إِغْرَائِهِمْ بِهِمْ وَ أَوْلِيَائِهِمْ- حَتَّى تَسْتَحْكِمَ ضَلَالَةُ الْخَلْقِ وَ كُفْرُهُمْ- وَ لَا يَنْجُوَ مِنْهُمْ نَاجٍ وَ لَقَدْ صَدَّقَ عَلَيْهِمْ إِبْلِيسُ وَ هُوَ كَذُوب‏ أَنَّهُ لَا يَنْفَعُ مَعَ عَدَاوَتِكُمْ عَمَلٌ صَالِحٌ- وَ لَا يَضُرُّ مَعَ مَحَبَّتِكُمْ وَ مُوَالاتِكُمْ ذَنْبٌ غَيْرَ الْكَبَائِر</a:t>
            </a:r>
            <a:endParaRPr lang="en-US" dirty="0" smtClean="0"/>
          </a:p>
          <a:p>
            <a:r>
              <a:rPr lang="fa-IR" sz="2300" dirty="0" smtClean="0"/>
              <a:t>بحار الأنوار الجامعة لدرر أخبار الأئمة الأطهار    ج‏45    183    باب 39 الوقائع المتأخرة عن قتله صلوات الله عليه إلى رجوع أهل البيت ع إلى المدينة و ما ظهر من إعجازه صلوات الله عليه في تلك الأحوال .....  </a:t>
            </a:r>
            <a:endParaRPr lang="en-US" sz="2300" dirty="0" smtClean="0"/>
          </a:p>
        </p:txBody>
      </p:sp>
    </p:spTree>
  </p:cSld>
  <p:clrMapOvr>
    <a:masterClrMapping/>
  </p:clrMapOvr>
  <p:transition>
    <p:fade thruBlk="1"/>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62500" lnSpcReduction="20000"/>
          </a:bodyPr>
          <a:lstStyle/>
          <a:p>
            <a:r>
              <a:rPr lang="fa-IR" dirty="0" smtClean="0"/>
              <a:t>زينب كبرا ميفرمود: هنگامى كه ابن ملجم بر فرق پدرم ضربت زد و من اثر موت را بر آن حضرت مشاهده نمودم به آن بزرگوار گفتم: ام ايمن براى‏من چنين و چنان گفت: من دوست دارم گفته‏هاى ام ايمن را از تو بشنوم فرمود: </a:t>
            </a:r>
            <a:r>
              <a:rPr lang="fa-IR" dirty="0" smtClean="0"/>
              <a:t> </a:t>
            </a:r>
            <a:r>
              <a:rPr lang="fa-IR" dirty="0" smtClean="0"/>
              <a:t>اى دختر من! حديثى كه ام ايمن براى تو گفته صحيح است.گويا: من تو و دختران اهل بيت تو را در اين شهر كوفه اسير و ذليل و خاشع مى‏بينم. شما ميترسيد از اينكه مبادا مردم شما را بربايند. صبر كنيد صبر كنيد! بحق آن خدائى كه حبه را ميشكافد و بشر را مى‏آفريند در آن روز غير از شما و دوستان و شيعيان شما دوستى در روى زمين براى خدا نخواهد بود.آن موقعى كه پيغمبر خدا صلّى اللَّه عليه و آله و سلّم اين خبر را بما ميداد ميفرمود: شيطان در آن روز براى خوشحالى كه دارد پرواز ميكند و در كليه زمين جولان ميزند و به شياطين خود مى‏گويد: اى گروه شياطين! ما مطلوب خود را از فرزندان آدم دريافت نموديم و هلاكت آنان را بنهايت رسانديم. ما وارث آتش شديم (كه فرزندان آدم را دچار آن كنيم) مگر آن افرادى كه به اين گروه يعنى آل محمّد متوسل شوند شما مشغول اين موضوع شويد كه ايشان مشكوك مردم واقع شوند. مردم را بر دشمنى آنان وارد كنيد، مردم را با ايشان و دوستانشان دشمن نمائيد تا پايه گمراهى خلق و كفرشان مستحكم شود و احدى از آنان نجات پيدا نكند شيطان كه دروغگو است سخن خود را به ايشان راست نشان داد و گفت: با دشمنى شما عمل صالح نفعى نخواهد داشت و يا محبت و دوستى شما غير از گناهان كبيره ضررى نخواهد داشت.</a:t>
            </a:r>
            <a:endParaRPr lang="en-US" dirty="0" smtClean="0"/>
          </a:p>
          <a:p>
            <a:r>
              <a:rPr lang="fa-IR" dirty="0" smtClean="0"/>
              <a:t>زندگانى حضرت امام حسين عليه السلام         221    رجوع اهل بيت به مدينه .....  </a:t>
            </a:r>
            <a:endParaRPr lang="en-US" dirty="0" smtClean="0"/>
          </a:p>
          <a:p>
            <a:endParaRPr lang="fa-IR" dirty="0"/>
          </a:p>
        </p:txBody>
      </p:sp>
    </p:spTree>
  </p:cSld>
  <p:clrMapOvr>
    <a:masterClrMapping/>
  </p:clrMapOvr>
  <p:transition>
    <p:fade thruBlk="1"/>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نتیجه گیری:</a:t>
            </a:r>
            <a:endParaRPr lang="fa-IR" dirty="0"/>
          </a:p>
        </p:txBody>
      </p:sp>
      <p:sp>
        <p:nvSpPr>
          <p:cNvPr id="3" name="Content Placeholder 2"/>
          <p:cNvSpPr>
            <a:spLocks noGrp="1"/>
          </p:cNvSpPr>
          <p:nvPr>
            <p:ph idx="1"/>
          </p:nvPr>
        </p:nvSpPr>
        <p:spPr/>
        <p:txBody>
          <a:bodyPr/>
          <a:lstStyle/>
          <a:p>
            <a:r>
              <a:rPr lang="fa-IR" dirty="0" smtClean="0"/>
              <a:t>با توجه به اینکه  رفیع ترین جلوه ولایت در روز غدیر اتفاق افتاده است ، می توان چنین گفت که در این روز کامل ترین جلوه ” فرح“  و ” سرور“ نیز به بندگان عطا شده است </a:t>
            </a:r>
          </a:p>
          <a:p>
            <a:r>
              <a:rPr lang="fa-IR" dirty="0" smtClean="0"/>
              <a:t>همان که به فرموده امیر المومنین ( علیهم السلام) برترین منقبت ایشان محسوب می شود :</a:t>
            </a:r>
            <a:endParaRPr lang="fa-IR" dirty="0"/>
          </a:p>
        </p:txBody>
      </p:sp>
    </p:spTree>
  </p:cSld>
  <p:clrMapOvr>
    <a:masterClrMapping/>
  </p:clrMapOvr>
  <p:transition>
    <p:fade thruBlk="1"/>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قَالَ قُلْتُ فَأَخْبِرْنِي بِأَفْضَلِ مَنْقَبَةٍ لَكَ مِنْ رَسُولِ اللَّهِ ص فَقَالَ نَصْبُهُ إِيَّايَ يَوْمَ غَدِيرِ خُمٍّ فَقَالَ لِي بِالْوَلَايَةِ بِأَمْرِ اللَّهِ عَزَّ وَ جَلَّ </a:t>
            </a:r>
            <a:r>
              <a:rPr lang="fa-IR" dirty="0" smtClean="0"/>
              <a:t>...”</a:t>
            </a:r>
          </a:p>
          <a:p>
            <a:endParaRPr lang="en-US" dirty="0" smtClean="0"/>
          </a:p>
          <a:p>
            <a:r>
              <a:rPr lang="fa-IR" sz="1800" dirty="0" smtClean="0"/>
              <a:t>الإحتجاج على أهل اللجاج    ج‏1    159    احتجاجه ع على جماعة كثيرة من المهاجرين و الأنصار لما تذاكروا فضلهم بما قال رسول الله ص من النص عليه و غيره من القول الجميل .....</a:t>
            </a:r>
            <a:endParaRPr lang="en-US" sz="1800" dirty="0" smtClean="0"/>
          </a:p>
          <a:p>
            <a:endParaRPr lang="fa-IR" dirty="0"/>
          </a:p>
        </p:txBody>
      </p:sp>
    </p:spTree>
  </p:cSld>
  <p:clrMapOvr>
    <a:masterClrMapping/>
  </p:clrMapOvr>
  <p:transition>
    <p:fade thruBlk="1"/>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بزرگترین عید امت:</a:t>
            </a:r>
            <a:endParaRPr lang="fa-IR" dirty="0"/>
          </a:p>
        </p:txBody>
      </p:sp>
      <p:sp>
        <p:nvSpPr>
          <p:cNvPr id="3" name="Content Placeholder 2"/>
          <p:cNvSpPr>
            <a:spLocks noGrp="1"/>
          </p:cNvSpPr>
          <p:nvPr>
            <p:ph idx="1"/>
          </p:nvPr>
        </p:nvSpPr>
        <p:spPr/>
        <p:txBody>
          <a:bodyPr>
            <a:normAutofit/>
          </a:bodyPr>
          <a:lstStyle/>
          <a:p>
            <a:r>
              <a:rPr lang="fa-IR" dirty="0" smtClean="0"/>
              <a:t>”...عَنِ </a:t>
            </a:r>
            <a:r>
              <a:rPr lang="fa-IR" dirty="0" smtClean="0"/>
              <a:t>الصَّادِقِ جَعْفَرِ بْنِ مُحَمَّدٍ عَنْ أَبِيهِ عَنْ آبَائِهِ ع قَالَ قَالَ رَسُولُ اللَّهِ ص يَوْمَ غَدِيرِ خُمٍّ أَفْضَلُ أَعْيَادِ أُمَّتِي وَ هُوَ الْيَوْمُ الَّذِي أَمَرَنِي اللَّهُ تَعَالَى ذِكْرُهُ فِيهِ بِنَصْبِ أَخِي عَلِيِّ بْنِ أَبِي طَالِبٍ ع عَلَماً لِأُمَّتِي يَهْتَدُونَ بِهِ مِنْ بَعْدِي وَ هُوَ الْيَوْمُ الَّذِي أَكْمَلَ اللَّهُ فِيهِ الدِّينَ وَ أَتَمَّ عَلَى أُمَّتِي فِيهِ النِّعْمَةَ وَ رَضِيَ لَهُمُ الْإِسْلَامَ </a:t>
            </a:r>
            <a:r>
              <a:rPr lang="fa-IR" dirty="0" smtClean="0"/>
              <a:t>دِينا...</a:t>
            </a:r>
          </a:p>
          <a:p>
            <a:r>
              <a:rPr lang="fa-IR" sz="1700" dirty="0" smtClean="0"/>
              <a:t>أمالي الصدوق         125    المجلس السادس و العشرون‏</a:t>
            </a:r>
          </a:p>
          <a:p>
            <a:endParaRPr lang="fa-IR" dirty="0" smtClean="0"/>
          </a:p>
          <a:p>
            <a:endParaRPr lang="fa-IR" dirty="0"/>
          </a:p>
        </p:txBody>
      </p:sp>
    </p:spTree>
  </p:cSld>
  <p:clrMapOvr>
    <a:masterClrMapping/>
  </p:clrMapOvr>
  <p:transition>
    <p:fade thruBlk="1"/>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لذاست با این اتمام نعمت الاهی،تمامی مخلوقاتی که ولایت را قبول نموده اند ، به  خاطر شادی آن بزرگواران و ارتباط ولایتی که با آنها دارند شاد هستند و دشمنانشان محزون می باشند:</a:t>
            </a:r>
            <a:endParaRPr lang="fa-IR" dirty="0"/>
          </a:p>
        </p:txBody>
      </p:sp>
    </p:spTree>
  </p:cSld>
  <p:clrMapOvr>
    <a:masterClrMapping/>
  </p:clrMapOvr>
  <p:transition>
    <p:fade thruBlk="1"/>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62500" lnSpcReduction="20000"/>
          </a:bodyPr>
          <a:lstStyle/>
          <a:p>
            <a:endParaRPr lang="fa-IR" sz="2300" dirty="0" smtClean="0"/>
          </a:p>
          <a:p>
            <a:r>
              <a:rPr lang="fa-IR" dirty="0" smtClean="0"/>
              <a:t>1- قاسم بن يحيى از جدّش حسن بن راشد نقل مى‏كند كه: به امام صادق عليه السّلام عرض كردم: فدايت شوم آيا مسلمانان به غير از آن دو عيد (عيد فطر و قربان) عيد ديگرى دارند؟ حضرت فرمود: آرى اى حسن! با عظمت‏تر و شريفتر از آن دو. عرض كردم:</a:t>
            </a:r>
          </a:p>
          <a:p>
            <a:r>
              <a:rPr lang="fa-IR" dirty="0" smtClean="0"/>
              <a:t>آن چه روزى است؟ فرمود: روزى كه در آن امير مؤمنان على عليه السّلام به امامت و خلافت منصوب و رهبر امّت شد. عرض كردم: فدايت گردم آن روز چه روزى است؟</a:t>
            </a:r>
          </a:p>
          <a:p>
            <a:r>
              <a:rPr lang="fa-IR" dirty="0" smtClean="0"/>
              <a:t>فرمود: روزها در گردش است و آن روز همان روز هجدهم ماه ذى الحجّه است، عرض كردم: فدايت شوم، در اين روز چه عملى را بايد انجام دهيم؟ فرمود: اى‏حسن! آن روز را روزه بگير، و در آن روز بر محمّد و خاندانش بسيار صلوات بفرست، و از كسانى كه به آنها ستم كردند و حقشان را انكار نمودند بيزارى بجوى، زيرا همه پيغمبران به جانشينان خود دستور مى‏دادند تا در روزى كه به جانشينى منصوب شوند، آن روز را روزه بدارند و عيد بگيرند</a:t>
            </a:r>
            <a:r>
              <a:rPr lang="fa-IR" dirty="0" smtClean="0"/>
              <a:t>.</a:t>
            </a:r>
          </a:p>
          <a:p>
            <a:r>
              <a:rPr lang="fa-IR" dirty="0" smtClean="0"/>
              <a:t>پاداش نيكى‏ها و كيفر گناهان         206    ثواب روزه روز عيد غدير .....  ص : 205</a:t>
            </a:r>
          </a:p>
          <a:p>
            <a:endParaRPr lang="fa-IR" dirty="0"/>
          </a:p>
        </p:txBody>
      </p:sp>
    </p:spTree>
  </p:cSld>
  <p:clrMapOvr>
    <a:masterClrMapping/>
  </p:clrMapOvr>
  <p:transition>
    <p:fade thruBlk="1"/>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حضرت رضا عليه السلام فرمود: هنگامى كه روز قيامت برپا شود، چهار روز را زينت ميدهند همان طور كه عروس را آرايش، ميكنند، گفته شد: اين چهار روز كدام ايام هستند؟.فرمود: روز عيد قربان، روز فطر، روز جمعه، و روز غدير، اما روز غديردر بين اضحى و فطر و روز جمعه مانند ماه در بين ستارگان است،  و آن روزيست كه ابراهيم عليه السلام از آتش نجات پيدا كرد و براى شكرگزارى آن روز را روزه گرفت.</a:t>
            </a:r>
            <a:endParaRPr lang="fa-IR" dirty="0"/>
          </a:p>
        </p:txBody>
      </p:sp>
    </p:spTree>
  </p:cSld>
  <p:clrMapOvr>
    <a:masterClrMapping/>
  </p:clrMapOvr>
  <p:transition>
    <p:fade thruBlk="1"/>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 و آن روزى است كه در آن خداوند اعمال مخالفين را رد ميكند و آن‏ها را ناچيز ميشمارد.</a:t>
            </a:r>
            <a:endParaRPr lang="en-US" dirty="0" smtClean="0"/>
          </a:p>
          <a:p>
            <a:r>
              <a:rPr lang="fa-IR" dirty="0" smtClean="0"/>
              <a:t>روز عيد غدير روزى است كه جبرئيل عليه السلام كرسى مخصوصى را كه خداوند كرامت كرده در مقابل بيت المعمور قرار ميدهد و بالاى آن ميرود، و فرشتگان پيرامون وى را فرا ميگيرند و بر محمد درود و تهنيت ميفرستند و براى شيعيان على و اولاد او عليهم السلام و دوستان آنها استغفار ميكنند.</a:t>
            </a:r>
            <a:endParaRPr lang="fa-IR" dirty="0"/>
          </a:p>
        </p:txBody>
      </p:sp>
    </p:spTree>
  </p:cSld>
  <p:clrMapOvr>
    <a:masterClrMapping/>
  </p:clrMapOvr>
  <p:transition>
    <p:fade thruBlk="1"/>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r>
              <a:rPr lang="fa-IR" dirty="0" smtClean="0"/>
              <a:t>غدير روزيست كه خداوند آن را براى محمد و آل او مخصوص گردانيده و كسانى كه در آن روز عبادت كنند و يا بر اهل و عيال خود انفاق نمايند و به دوستان خود نيكى كنند مورد لطف و احسان پروردگار قرار ميگيرند، خداوند در آن روز سعى و كوشش شيعيان را تقدير ميكند و گناهان آنها را مى‏آمرزد، و اعمال آنها را قبول ميكند.آن روزى است كه اندوه‏ها در آن برطرف مى‏شود و گناهان فرو ميريزد، و روزى است كه در آن عطاها و بخششها داده مى‏شود.</a:t>
            </a:r>
            <a:endParaRPr lang="en-US" dirty="0" smtClean="0"/>
          </a:p>
          <a:p>
            <a:endParaRPr lang="fa-IR"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a:t>
            </a:r>
            <a:r>
              <a:rPr lang="fa-IR" dirty="0"/>
              <a:t>فرح دنیوی مذموم دشمنان دین </a:t>
            </a:r>
          </a:p>
        </p:txBody>
      </p:sp>
      <p:sp>
        <p:nvSpPr>
          <p:cNvPr id="3" name="Content Placeholder 2"/>
          <p:cNvSpPr>
            <a:spLocks noGrp="1"/>
          </p:cNvSpPr>
          <p:nvPr>
            <p:ph idx="1"/>
          </p:nvPr>
        </p:nvSpPr>
        <p:spPr/>
        <p:txBody>
          <a:bodyPr/>
          <a:lstStyle/>
          <a:p>
            <a:r>
              <a:rPr lang="fa-IR" dirty="0"/>
              <a:t>إِنْ تَمْسَسْكُمْ حَسَنَةٌ تَسُؤْهُمْ وَ إِنْ تُصِبْكُمْ سَيِّئَةٌ</a:t>
            </a:r>
            <a:r>
              <a:rPr lang="fa-IR" sz="3600" dirty="0"/>
              <a:t> يَفْرَحُوا </a:t>
            </a:r>
            <a:r>
              <a:rPr lang="fa-IR" dirty="0"/>
              <a:t>بِها وَ إِنْ تَصْبِرُوا وَ تَتَّقُوا لا يَضُرُّكُمْ كَيْدُهُمْ شَيْئاً إِنَّ اللَّهَ بِما يَعْمَلُونَ مُحيطٌ (120)ال </a:t>
            </a:r>
            <a:r>
              <a:rPr lang="fa-IR" dirty="0" smtClean="0"/>
              <a:t>عمران</a:t>
            </a:r>
          </a:p>
          <a:p>
            <a:endParaRPr lang="en-US" dirty="0"/>
          </a:p>
          <a:p>
            <a:r>
              <a:rPr lang="fa-IR" dirty="0"/>
              <a:t>إِنْ تُصِبْكَ حَسَنَةٌ تَسُؤْهُمْ وَ إِنْ تُصِبْكَ مُصيبَةٌ يَقُولُوا قَدْ أَخَذْنا أَمْرَنا مِنْ قَبْلُ وَ يَتَوَلَّوْا وَ هُمْ</a:t>
            </a:r>
            <a:r>
              <a:rPr lang="fa-IR" sz="3600" dirty="0"/>
              <a:t> فَرِحُونَ </a:t>
            </a:r>
            <a:r>
              <a:rPr lang="fa-IR" dirty="0"/>
              <a:t>(50)توبه </a:t>
            </a:r>
          </a:p>
        </p:txBody>
      </p:sp>
    </p:spTree>
  </p:cSld>
  <p:clrMapOvr>
    <a:masterClrMapping/>
  </p:clrMapOvr>
  <p:transition>
    <p:fade thruBlk="1"/>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غدير روزى است كه در آن علم و فضيلت نشر ميگردد، و روز مژده و بشارت و عيد اكبر است، و در آن دعا مستجاب است.</a:t>
            </a:r>
            <a:endParaRPr lang="en-US" dirty="0" smtClean="0"/>
          </a:p>
          <a:p>
            <a:r>
              <a:rPr lang="fa-IR" dirty="0" smtClean="0"/>
              <a:t>غدير روزى است كه در آن بايد جامه نيكو پوشيد و لباسهاى سياه را از بدن دور كرد، و آن روزى است كه غمها در آن زدوده مى‏شود، و گناهان شيعيان امير المؤمنين عليه السلام آمرزيده مى‏شود.</a:t>
            </a:r>
            <a:endParaRPr lang="fa-IR" dirty="0"/>
          </a:p>
        </p:txBody>
      </p:sp>
    </p:spTree>
  </p:cSld>
  <p:clrMapOvr>
    <a:masterClrMapping/>
  </p:clrMapOvr>
  <p:transition>
    <p:fade thruBlk="1"/>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r>
              <a:rPr lang="fa-IR" dirty="0" smtClean="0"/>
              <a:t>غدير روزى است كه خداوند در آن روز دين اسلام را كامل كرد و آن را پسنديد، و روز عيد آل محمد عليهم السلام ميباشد، و روز قبول اعمال و استراحت مؤمنين است، و روزى است كه بايد از خداوند درخواست‏هاى زيادى كرد، و با يك ديگر داد و ستد نمود.روز غدير روز دوستى و رسيدن به رحمت خداوند است.</a:t>
            </a:r>
            <a:endParaRPr lang="en-US" dirty="0" smtClean="0"/>
          </a:p>
          <a:p>
            <a:r>
              <a:rPr lang="fa-IR" dirty="0" smtClean="0"/>
              <a:t>غدير روز پاكى و ترك گناهان بوده و روزى است كه در آن بايد خداوند را عبادت كرد و روزه‏داران را افطار داد، هر كسى در روز غدير روزه‏دار مؤمنى را افطار دهد مانند اين است كه گروهى را افطار داده باشد.</a:t>
            </a:r>
            <a:endParaRPr lang="fa-IR" dirty="0"/>
          </a:p>
        </p:txBody>
      </p:sp>
    </p:spTree>
  </p:cSld>
  <p:clrMapOvr>
    <a:masterClrMapping/>
  </p:clrMapOvr>
  <p:transition>
    <p:fade thruBlk="1"/>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غدير روز زينت است، هر كس روز غدير خود را زينت كند خداوند گناهان او را مى‏آمرزد، و فرشتگان را مبعوث ميكند تا براى او حسنات بنويسند، و درجات او را بالا برند، و اگر در آن سال بميرد شهيد مرده است، و اگر زنده بماند خوشبخت مى‏شود.</a:t>
            </a:r>
            <a:endParaRPr lang="en-US" dirty="0" smtClean="0"/>
          </a:p>
          <a:p>
            <a:endParaRPr lang="fa-IR" dirty="0"/>
          </a:p>
        </p:txBody>
      </p:sp>
    </p:spTree>
  </p:cSld>
  <p:clrMapOvr>
    <a:masterClrMapping/>
  </p:clrMapOvr>
  <p:transition>
    <p:fade thruBlk="1"/>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smtClean="0"/>
              <a:t>امیر مومنان ( علیه السلام)</a:t>
            </a:r>
            <a:br>
              <a:rPr lang="fa-IR" dirty="0" smtClean="0"/>
            </a:br>
            <a:r>
              <a:rPr lang="fa-IR" dirty="0" smtClean="0"/>
              <a:t>:پيامبر صلى اللَّه عليه و آله به من خبر داد كه ابليس و رؤساى اصحابش هنگام منصوب كردن آن حضرت مرا به امر خداوند در روز غدير خم حاضر بودند.</a:t>
            </a:r>
          </a:p>
          <a:p>
            <a:r>
              <a:rPr lang="fa-IR" dirty="0" smtClean="0"/>
              <a:t>آن حضرت به مردم خبر داد كه من نسبت به آنان از خودشان صاحب اختيار ترم، و به ايشان دستور داد كه حاضران به غايبان برسانند.</a:t>
            </a:r>
          </a:p>
          <a:p>
            <a:r>
              <a:rPr lang="fa-IR" dirty="0" smtClean="0"/>
              <a:t> (در آن روز) شياطين و مريدان از اصحاب ابليس رو به او كردند و گفتند: «اين امت، مورد رحمت قرار گرفته و حفظ شده‏اند، و ديگر تو و ما را بر اينان راهى نيست. چرا كه پناه و امام بعد از پيامبرشان به آنان شناسانده شد». ابليس غمگين  و محزون رفت.</a:t>
            </a:r>
          </a:p>
          <a:p>
            <a:r>
              <a:rPr lang="fa-IR" sz="2100" dirty="0" smtClean="0"/>
              <a:t>اسرار آل محمد عليهم السلام  ص 220    ابليس از غدير تا سقيفه .....  </a:t>
            </a:r>
          </a:p>
          <a:p>
            <a:endParaRPr lang="fa-IR" dirty="0" smtClean="0"/>
          </a:p>
          <a:p>
            <a:endParaRPr lang="fa-IR" dirty="0"/>
          </a:p>
        </p:txBody>
      </p:sp>
    </p:spTree>
  </p:cSld>
  <p:clrMapOvr>
    <a:masterClrMapping/>
  </p:clrMapOvr>
  <p:transition>
    <p:fade thruBlk="1"/>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buNone/>
            </a:pPr>
            <a:endParaRPr lang="fa-IR" dirty="0" smtClean="0"/>
          </a:p>
          <a:p>
            <a:pPr>
              <a:buNone/>
            </a:pPr>
            <a:endParaRPr lang="fa-IR" dirty="0" smtClean="0"/>
          </a:p>
          <a:p>
            <a:pPr>
              <a:buNone/>
            </a:pPr>
            <a:r>
              <a:rPr lang="fa-IR" sz="4000" b="1" dirty="0" smtClean="0"/>
              <a:t>الحمد </a:t>
            </a:r>
            <a:r>
              <a:rPr lang="fa-IR" sz="4000" b="1" dirty="0" smtClean="0"/>
              <a:t>للَّه الذى جعلنا من المتمسكين بولاية امير المؤمنين و الائمة عليهم </a:t>
            </a:r>
            <a:r>
              <a:rPr lang="fa-IR" sz="4000" b="1" dirty="0" smtClean="0"/>
              <a:t>السلام</a:t>
            </a:r>
            <a:endParaRPr lang="fa-IR" sz="4000" b="1" dirty="0"/>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476</TotalTime>
  <Words>8014</Words>
  <Application>Microsoft Office PowerPoint</Application>
  <PresentationFormat>On-screen Show (4:3)</PresentationFormat>
  <Paragraphs>339</Paragraphs>
  <Slides>94</Slides>
  <Notes>1</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Solstice</vt:lpstr>
      <vt:lpstr>          فرح و سرور در اسلام </vt:lpstr>
      <vt:lpstr>Slide 2</vt:lpstr>
      <vt:lpstr>Slide 3</vt:lpstr>
      <vt:lpstr>بررسی قرانی:</vt:lpstr>
      <vt:lpstr>فرح دنیوی مذموم انسانها ( کلی) </vt:lpstr>
      <vt:lpstr>فرح دنیوی مذموم انسانها ( کلی) </vt:lpstr>
      <vt:lpstr>فرح دنیوی مذموم انسانها ( کلی) </vt:lpstr>
      <vt:lpstr>فرح دنیوی مذموم انسانها ( کلی) </vt:lpstr>
      <vt:lpstr> فرح دنیوی مذموم دشمنان دین </vt:lpstr>
      <vt:lpstr>فرح دنیوی مذموم دشمنان دین</vt:lpstr>
      <vt:lpstr>فرح دنیوی مذموم دشمنان دین</vt:lpstr>
      <vt:lpstr>فرح ممدوح</vt:lpstr>
      <vt:lpstr>فرح ممدوح</vt:lpstr>
      <vt:lpstr>"سرور" :</vt:lpstr>
      <vt:lpstr>"سرور" :</vt:lpstr>
      <vt:lpstr>بررسی روایی:</vt:lpstr>
      <vt:lpstr>Slide 17</vt:lpstr>
      <vt:lpstr>اسباب و وسایط:</vt:lpstr>
      <vt:lpstr>برکت؟</vt:lpstr>
      <vt:lpstr>نمونه هایی از ”اسباب“ برکت:</vt:lpstr>
      <vt:lpstr>نمونه هایی از ”اسباب“ برکت:</vt:lpstr>
      <vt:lpstr>Slide 22</vt:lpstr>
      <vt:lpstr>شرط بهره مندی از برکت الهی :</vt:lpstr>
      <vt:lpstr>منشأ برکت:</vt:lpstr>
      <vt:lpstr>Slide 25</vt:lpstr>
      <vt:lpstr>Slide 26</vt:lpstr>
      <vt:lpstr>Slide 27</vt:lpstr>
      <vt:lpstr>Slide 28</vt:lpstr>
      <vt:lpstr>فرح و سرور:</vt:lpstr>
      <vt:lpstr>Slide 30</vt:lpstr>
      <vt:lpstr>Slide 31</vt:lpstr>
      <vt:lpstr>نتیجه:</vt:lpstr>
      <vt:lpstr>Slide 33</vt:lpstr>
      <vt:lpstr>اسباب اعطای ”فرح“ و ” سرور“ در روایات</vt:lpstr>
      <vt:lpstr>قاعده کلی:</vt:lpstr>
      <vt:lpstr>قاعده کلی:</vt:lpstr>
      <vt:lpstr>- احسان و نیکی:</vt:lpstr>
      <vt:lpstr>نماز :</vt:lpstr>
      <vt:lpstr>افطار کردن:</vt:lpstr>
      <vt:lpstr>ذکر خداوند </vt:lpstr>
      <vt:lpstr>تلاوت قرآن:</vt:lpstr>
      <vt:lpstr>متفرقه:</vt:lpstr>
      <vt:lpstr>فرح و سرور ”مذموم“:</vt:lpstr>
      <vt:lpstr>Slide 44</vt:lpstr>
      <vt:lpstr>Slide 45</vt:lpstr>
      <vt:lpstr>Slide 46</vt:lpstr>
      <vt:lpstr>Slide 47</vt:lpstr>
      <vt:lpstr>Slide 48</vt:lpstr>
      <vt:lpstr>Slide 49</vt:lpstr>
      <vt:lpstr>Slide 50</vt:lpstr>
      <vt:lpstr>Slide 51</vt:lpstr>
      <vt:lpstr>فرح قاتلان امام حسین ( علیه السلام)</vt:lpstr>
      <vt:lpstr>نکته:</vt:lpstr>
      <vt:lpstr>Slide 54</vt:lpstr>
      <vt:lpstr>Slide 55</vt:lpstr>
      <vt:lpstr>هدیه دادن سرور؟</vt:lpstr>
      <vt:lpstr>Slide 57</vt:lpstr>
      <vt:lpstr>Slide 58</vt:lpstr>
      <vt:lpstr>فرح معصومین ( علیهم السلام)</vt:lpstr>
      <vt:lpstr>فرح پیامبر ( صلی الله علیه و اله و سلم) </vt:lpstr>
      <vt:lpstr>Slide 61</vt:lpstr>
      <vt:lpstr>فرح امیر المومنان ( علیه السلام)</vt:lpstr>
      <vt:lpstr>Slide 63</vt:lpstr>
      <vt:lpstr>فرح حضرت زهرا ( سلام الله علیها)</vt:lpstr>
      <vt:lpstr>اعمالی از ما که باعث سرور معصومین (علیهم السلام) می شود</vt:lpstr>
      <vt:lpstr>Slide 66</vt:lpstr>
      <vt:lpstr>زیارت :</vt:lpstr>
      <vt:lpstr>Slide 68</vt:lpstr>
      <vt:lpstr>جمع بندی:</vt:lpstr>
      <vt:lpstr>Slide 70</vt:lpstr>
      <vt:lpstr>در نتیجه:</vt:lpstr>
      <vt:lpstr>فرح اسمان و زمین :</vt:lpstr>
      <vt:lpstr>فرح  فرشتگان:</vt:lpstr>
      <vt:lpstr>فرح فرشتگان :</vt:lpstr>
      <vt:lpstr>Slide 75</vt:lpstr>
      <vt:lpstr>Slide 76</vt:lpstr>
      <vt:lpstr>فرح بهشت :</vt:lpstr>
      <vt:lpstr>Slide 78</vt:lpstr>
      <vt:lpstr>”فرح“ در دشمنان ولایت:</vt:lpstr>
      <vt:lpstr>شادی بزرگترین دشمن ولایت:</vt:lpstr>
      <vt:lpstr>Slide 81</vt:lpstr>
      <vt:lpstr>نتیجه گیری:</vt:lpstr>
      <vt:lpstr>Slide 83</vt:lpstr>
      <vt:lpstr>بزرگترین عید امت:</vt:lpstr>
      <vt:lpstr>Slide 85</vt:lpstr>
      <vt:lpstr>Slide 86</vt:lpstr>
      <vt:lpstr>Slide 87</vt:lpstr>
      <vt:lpstr>Slide 88</vt:lpstr>
      <vt:lpstr>Slide 89</vt:lpstr>
      <vt:lpstr>Slide 90</vt:lpstr>
      <vt:lpstr>Slide 91</vt:lpstr>
      <vt:lpstr>Slide 92</vt:lpstr>
      <vt:lpstr>Slide 93</vt:lpstr>
      <vt:lpstr>Slide 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”فرح“ و ” سرور“  در اسلام </dc:title>
  <dc:creator>Naghsh</dc:creator>
  <cp:lastModifiedBy>Naghsh</cp:lastModifiedBy>
  <cp:revision>37</cp:revision>
  <dcterms:created xsi:type="dcterms:W3CDTF">2014-09-18T07:09:24Z</dcterms:created>
  <dcterms:modified xsi:type="dcterms:W3CDTF">2014-09-20T14:14:07Z</dcterms:modified>
</cp:coreProperties>
</file>