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6FF882E-138D-47B1-956E-7127E419487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FF0000"/>
          </a:solidFill>
          <a:ln w="38100" cap="rnd" cmpd="sng" algn="ctr">
            <a:solidFill>
              <a:srgbClr val="FF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solidFill>
            <a:srgbClr val="FF00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FF0000"/>
          </a:solidFill>
          <a:ln w="12700" cap="rnd" cmpd="sng" algn="ctr">
            <a:solidFill>
              <a:srgbClr val="FF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solidFill>
            <a:srgbClr val="FF0000"/>
          </a:solidFill>
          <a:ln w="12700" cap="rnd" cmpd="sng" algn="ctr">
            <a:solidFill>
              <a:srgbClr val="FF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rgbClr val="FF0000"/>
          </a:solidFill>
          <a:ln w="28575" cap="rnd" cmpd="sng" algn="ctr">
            <a:solidFill>
              <a:srgbClr val="FF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82E-138D-47B1-956E-7127E419487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E25C-0536-4AD3-BDE8-F601BFAB7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82E-138D-47B1-956E-7127E419487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E25C-0536-4AD3-BDE8-F601BFAB7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 algn="justLow">
              <a:defRPr b="1"/>
            </a:lvl1pPr>
            <a:lvl2pPr algn="justLow">
              <a:defRPr b="1"/>
            </a:lvl2pPr>
            <a:lvl3pPr algn="justLow">
              <a:defRPr b="1"/>
            </a:lvl3pPr>
            <a:lvl4pPr algn="justLow">
              <a:defRPr b="1"/>
            </a:lvl4pPr>
            <a:lvl5pPr algn="justLow">
              <a:defRPr b="1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FF882E-138D-47B1-956E-7127E419487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4BE25C-0536-4AD3-BDE8-F601BFAB71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6FF882E-138D-47B1-956E-7127E419487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4BE25C-0536-4AD3-BDE8-F601BFAB71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82E-138D-47B1-956E-7127E419487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E25C-0536-4AD3-BDE8-F601BFAB71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82E-138D-47B1-956E-7127E419487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E25C-0536-4AD3-BDE8-F601BFAB71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FF882E-138D-47B1-956E-7127E419487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4BE25C-0536-4AD3-BDE8-F601BFAB71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82E-138D-47B1-956E-7127E419487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E25C-0536-4AD3-BDE8-F601BFAB7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FF882E-138D-47B1-956E-7127E419487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4BE25C-0536-4AD3-BDE8-F601BFAB71A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FF882E-138D-47B1-956E-7127E419487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4BE25C-0536-4AD3-BDE8-F601BFAB71A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FF882E-138D-47B1-956E-7127E4194871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C00000">
              <a:alpha val="87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4BE25C-0536-4AD3-BDE8-F601BFAB71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0 Jadid Bold" pitchFamily="2" charset="-78"/>
        </a:defRPr>
      </a:lvl1pPr>
    </p:titleStyle>
    <p:bodyStyle>
      <a:lvl1pPr marL="0" indent="0" algn="r" rtl="1" eaLnBrk="1" latinLnBrk="0" hangingPunct="1">
        <a:spcBef>
          <a:spcPts val="600"/>
        </a:spcBef>
        <a:buClr>
          <a:schemeClr val="accent1"/>
        </a:buClr>
        <a:buSzPct val="70000"/>
        <a:buFontTx/>
        <a:buNone/>
        <a:defRPr kumimoji="0" sz="2400" kern="1200">
          <a:solidFill>
            <a:schemeClr val="tx1"/>
          </a:solidFill>
          <a:latin typeface="+mn-lt"/>
          <a:ea typeface="+mn-ea"/>
          <a:cs typeface="Taher" pitchFamily="2" charset="-78"/>
        </a:defRPr>
      </a:lvl1pPr>
      <a:lvl2pPr marL="365760" indent="0" algn="r" rtl="1" eaLnBrk="1" latinLnBrk="0" hangingPunct="1">
        <a:spcBef>
          <a:spcPct val="20000"/>
        </a:spcBef>
        <a:buClr>
          <a:schemeClr val="accent1"/>
        </a:buClr>
        <a:buSzPct val="80000"/>
        <a:buFontTx/>
        <a:buNone/>
        <a:defRPr kumimoji="0" sz="2100" kern="1200">
          <a:solidFill>
            <a:schemeClr val="tx1"/>
          </a:solidFill>
          <a:latin typeface="+mn-lt"/>
          <a:ea typeface="+mn-ea"/>
          <a:cs typeface="Taher" pitchFamily="2" charset="-78"/>
        </a:defRPr>
      </a:lvl2pPr>
      <a:lvl3pPr marL="731520" indent="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Tx/>
        <a:buNone/>
        <a:defRPr kumimoji="0" sz="1800" kern="1200">
          <a:solidFill>
            <a:schemeClr val="tx1"/>
          </a:solidFill>
          <a:latin typeface="+mn-lt"/>
          <a:ea typeface="+mn-ea"/>
          <a:cs typeface="Taher" pitchFamily="2" charset="-78"/>
        </a:defRPr>
      </a:lvl3pPr>
      <a:lvl4pPr marL="1005840" indent="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Tx/>
        <a:buNone/>
        <a:defRPr kumimoji="0" sz="1800" kern="1200">
          <a:solidFill>
            <a:schemeClr val="tx1"/>
          </a:solidFill>
          <a:latin typeface="+mn-lt"/>
          <a:ea typeface="+mn-ea"/>
          <a:cs typeface="Taher" pitchFamily="2" charset="-78"/>
        </a:defRPr>
      </a:lvl4pPr>
      <a:lvl5pPr marL="1280160" indent="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Tx/>
        <a:buNone/>
        <a:defRPr kumimoji="0" sz="1600" kern="1200">
          <a:solidFill>
            <a:schemeClr val="tx1"/>
          </a:solidFill>
          <a:latin typeface="+mn-lt"/>
          <a:ea typeface="+mn-ea"/>
          <a:cs typeface="Taher" pitchFamily="2" charset="-78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314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146666" cy="10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95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3.88889E-6 -0.346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7146666" cy="10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2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63688" y="1268760"/>
            <a:ext cx="6984776" cy="1894362"/>
          </a:xfrm>
        </p:spPr>
        <p:txBody>
          <a:bodyPr>
            <a:noAutofit/>
          </a:bodyPr>
          <a:lstStyle/>
          <a:p>
            <a:pPr algn="ctr" rtl="1"/>
            <a:r>
              <a:rPr lang="fa-IR" sz="6600" b="0" dirty="0" smtClean="0">
                <a:cs typeface="Sultan Medium" pitchFamily="2" charset="-78"/>
              </a:rPr>
              <a:t>فدك ، ملك شخصي </a:t>
            </a:r>
            <a:r>
              <a:rPr lang="fa-IR" sz="6600" b="0" dirty="0" smtClean="0">
                <a:solidFill>
                  <a:srgbClr val="FF0000"/>
                </a:solidFill>
                <a:cs typeface="Sultan Medium" pitchFamily="2" charset="-78"/>
              </a:rPr>
              <a:t>صديقه شهيده</a:t>
            </a:r>
            <a:r>
              <a:rPr lang="fa-IR" sz="4000" b="0" dirty="0" smtClean="0">
                <a:cs typeface="Sultan Medium" pitchFamily="2" charset="-78"/>
                <a:sym typeface="Roumouz1"/>
              </a:rPr>
              <a:t></a:t>
            </a:r>
            <a:endParaRPr lang="en-US" sz="6600" b="0" dirty="0">
              <a:cs typeface="Sultan Medium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83768" y="3861048"/>
            <a:ext cx="6172200" cy="936104"/>
          </a:xfrm>
        </p:spPr>
        <p:txBody>
          <a:bodyPr>
            <a:normAutofit fontScale="92500" lnSpcReduction="10000"/>
          </a:bodyPr>
          <a:lstStyle/>
          <a:p>
            <a:pPr algn="ctr" rtl="1"/>
            <a:r>
              <a:rPr lang="fa-IR" sz="4800" dirty="0" smtClean="0">
                <a:cs typeface="0 Jadid Bold" pitchFamily="2" charset="-78"/>
              </a:rPr>
              <a:t>و غصب آن توسط </a:t>
            </a:r>
            <a:r>
              <a:rPr lang="fa-IR" sz="6600" b="0" dirty="0" smtClean="0">
                <a:solidFill>
                  <a:srgbClr val="002060"/>
                </a:solidFill>
                <a:cs typeface="MCS Kofy  S_U thorns." pitchFamily="2" charset="-78"/>
              </a:rPr>
              <a:t>ابوبكر</a:t>
            </a:r>
            <a:endParaRPr lang="en-US" sz="6600" b="0" dirty="0">
              <a:solidFill>
                <a:srgbClr val="002060"/>
              </a:solidFill>
              <a:cs typeface="MCS Kofy  S_U thorns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20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000" dirty="0" smtClean="0">
                <a:cs typeface="0 Jadid Bold" pitchFamily="2" charset="-78"/>
              </a:rPr>
              <a:t>فدك ، مال شخصي رسول خدا</a:t>
            </a:r>
            <a:r>
              <a:rPr lang="fa-IR" sz="4000" dirty="0" smtClean="0">
                <a:cs typeface="0 Jadid Bold" pitchFamily="2" charset="-78"/>
                <a:sym typeface="Roumouz"/>
              </a:rPr>
              <a:t> بود</a:t>
            </a:r>
            <a:endParaRPr lang="en-US" sz="4000" dirty="0">
              <a:cs typeface="0 Jadid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2132856"/>
            <a:ext cx="7992888" cy="2088232"/>
          </a:xfrm>
        </p:spPr>
        <p:txBody>
          <a:bodyPr>
            <a:normAutofit/>
          </a:bodyPr>
          <a:lstStyle/>
          <a:p>
            <a:r>
              <a:rPr lang="fa-IR" sz="4000" b="1" dirty="0" smtClean="0"/>
              <a:t>وَمَا أَفَاءَ اللهُ عَلَي رَسُولِهِ مِنْهُمْ فَمَا أَوْجَفْتُمْ عَلَيْهِ مِنْ خَيْل وَلاَ رِكَاب وَلَكِنَّ اللهَ يُسَلِّطُ رُسُلَهُ عَلَي مَنْ يَشَاءُ وَاللهُ عَلَي كُلِّ شَيْء قَدِيرٌ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51520" y="4149080"/>
            <a:ext cx="7344816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fa-IR" sz="3200" dirty="0">
                <a:cs typeface="Lotus" pitchFamily="2" charset="-78"/>
              </a:rPr>
              <a:t>و آنچه را خدا از آنان [= يهود] به رسولش بازگردانده (و بخشيده) چيزي است كه شما براي به دست آوردن آن (زحمتي نكشيديد،) نه اسبي تاختيد و نه شتري؛ ولي خداوند رسولان خود را بر هر كس بخواهد مسلط مي سازد؛ و خدا بر هر چيز توانا است!</a:t>
            </a:r>
            <a:endParaRPr lang="en-US" sz="3200" dirty="0">
              <a:cs typeface="Lot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658" y="3429000"/>
            <a:ext cx="142378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800" dirty="0" smtClean="0"/>
              <a:t>الحشر{6}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334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026749" cy="1944216"/>
          </a:xfrm>
        </p:spPr>
        <p:txBody>
          <a:bodyPr>
            <a:normAutofit/>
          </a:bodyPr>
          <a:lstStyle/>
          <a:p>
            <a:r>
              <a:rPr lang="fa-IR" sz="4400" dirty="0" smtClean="0"/>
              <a:t>وَكَانَتْ </a:t>
            </a:r>
            <a:r>
              <a:rPr lang="fa-IR" sz="4400" dirty="0"/>
              <a:t>فَدَكُ خَالِصَةً لِرَسُولِ اللَّهُ </a:t>
            </a:r>
            <a:r>
              <a:rPr lang="en-US" sz="4400" b="0" dirty="0" smtClean="0">
                <a:sym typeface="Roumouz"/>
              </a:rPr>
              <a:t></a:t>
            </a:r>
            <a:r>
              <a:rPr lang="fa-IR" sz="4400" dirty="0" smtClean="0"/>
              <a:t> </a:t>
            </a:r>
            <a:r>
              <a:rPr lang="fa-IR" sz="4400" dirty="0"/>
              <a:t>لأَنَّهُمْ لَمْ يَجْلِبُوا عَلَيْهَا بِخَيْلٍ، وَلا رِكَابٍ.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225252" y="3552080"/>
            <a:ext cx="401423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3200" dirty="0">
                <a:cs typeface="Yagut" pitchFamily="2" charset="-78"/>
              </a:rPr>
              <a:t>تاريخ الطبري، ج 2، ص 138</a:t>
            </a:r>
            <a:endParaRPr lang="en-US" sz="3200" dirty="0">
              <a:cs typeface="Yagut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252" y="4581127"/>
            <a:ext cx="516199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3200" dirty="0">
                <a:solidFill>
                  <a:schemeClr val="dk1"/>
                </a:solidFill>
                <a:cs typeface="Yagut" pitchFamily="2" charset="-78"/>
              </a:rPr>
              <a:t>تاريخ الإسلام ، ذهبي ، ج 2، ص 422</a:t>
            </a:r>
            <a:endParaRPr lang="en-US" sz="3200" dirty="0">
              <a:solidFill>
                <a:schemeClr val="dk1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10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92888" cy="782960"/>
          </a:xfrm>
        </p:spPr>
        <p:txBody>
          <a:bodyPr>
            <a:normAutofit fontScale="90000"/>
          </a:bodyPr>
          <a:lstStyle/>
          <a:p>
            <a:r>
              <a:rPr lang="fa-IR" sz="4000" dirty="0" smtClean="0"/>
              <a:t>رسول خدا </a:t>
            </a:r>
            <a:r>
              <a:rPr lang="fa-IR" sz="4000" dirty="0" smtClean="0">
                <a:sym typeface="Roumouz"/>
              </a:rPr>
              <a:t></a:t>
            </a:r>
            <a:r>
              <a:rPr lang="fa-IR" sz="4000" dirty="0" smtClean="0"/>
              <a:t>، فدك را به فاطمه</a:t>
            </a:r>
            <a:r>
              <a:rPr lang="fa-IR" sz="4000" dirty="0" smtClean="0">
                <a:sym typeface="Roumouz1"/>
              </a:rPr>
              <a:t></a:t>
            </a:r>
            <a:r>
              <a:rPr lang="fa-IR" sz="4000" dirty="0" smtClean="0"/>
              <a:t> بخشيد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188840"/>
          </a:xfrm>
        </p:spPr>
        <p:txBody>
          <a:bodyPr>
            <a:normAutofit/>
          </a:bodyPr>
          <a:lstStyle/>
          <a:p>
            <a:r>
              <a:rPr lang="fa-IR" sz="4400" dirty="0" smtClean="0"/>
              <a:t>عَنْ </a:t>
            </a:r>
            <a:r>
              <a:rPr lang="fa-IR" sz="4400" dirty="0"/>
              <a:t>أَبِي سَعِيدٍ، قَالَ: </a:t>
            </a:r>
            <a:r>
              <a:rPr lang="fa-IR" sz="4400" dirty="0" smtClean="0"/>
              <a:t>لَمَّا </a:t>
            </a:r>
            <a:r>
              <a:rPr lang="fa-IR" sz="4400" dirty="0"/>
              <a:t>نَزَلَتْ هَذِهِ الآيَةُ {وَآتِ ذَا الْقُرْبَى حَقَّهُ} دَعَا النَّبِيُّ</a:t>
            </a:r>
            <a:r>
              <a:rPr lang="fa-IR" sz="4400" b="0" dirty="0"/>
              <a:t> </a:t>
            </a:r>
            <a:r>
              <a:rPr lang="en-US" sz="4400" b="0" dirty="0">
                <a:sym typeface="Roumouz"/>
              </a:rPr>
              <a:t></a:t>
            </a:r>
            <a:r>
              <a:rPr lang="fa-IR" sz="4400" b="0" dirty="0"/>
              <a:t> </a:t>
            </a:r>
            <a:r>
              <a:rPr lang="fa-IR" sz="4400" dirty="0" smtClean="0"/>
              <a:t>فَاطِمَةَ </a:t>
            </a:r>
            <a:r>
              <a:rPr lang="en-US" sz="4400" b="0" dirty="0" smtClean="0">
                <a:sym typeface="Roumouz1"/>
              </a:rPr>
              <a:t></a:t>
            </a:r>
            <a:r>
              <a:rPr lang="fa-IR" sz="4400" dirty="0" smtClean="0"/>
              <a:t> </a:t>
            </a:r>
            <a:r>
              <a:rPr lang="fa-IR" sz="4400" dirty="0"/>
              <a:t>وَأَعْطَاهَ </a:t>
            </a:r>
            <a:r>
              <a:rPr lang="fa-IR" sz="4400" dirty="0" smtClean="0"/>
              <a:t>فَدَكَ.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251520" y="4214008"/>
            <a:ext cx="436850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3200" dirty="0" smtClean="0">
                <a:solidFill>
                  <a:schemeClr val="dk1"/>
                </a:solidFill>
                <a:cs typeface="Yagut" pitchFamily="2" charset="-78"/>
              </a:rPr>
              <a:t>مسند أبي يعلى ، ج 2، ص </a:t>
            </a:r>
            <a:r>
              <a:rPr lang="fa-IR" sz="3200" dirty="0">
                <a:solidFill>
                  <a:schemeClr val="dk1"/>
                </a:solidFill>
                <a:cs typeface="Yagut" pitchFamily="2" charset="-78"/>
              </a:rPr>
              <a:t>334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0" y="5079870"/>
            <a:ext cx="596188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3200" dirty="0">
                <a:solidFill>
                  <a:schemeClr val="dk1"/>
                </a:solidFill>
                <a:cs typeface="Yagut" pitchFamily="2" charset="-78"/>
              </a:rPr>
              <a:t>تفسير </a:t>
            </a:r>
            <a:r>
              <a:rPr lang="fa-IR" sz="3200" dirty="0" smtClean="0">
                <a:solidFill>
                  <a:schemeClr val="dk1"/>
                </a:solidFill>
                <a:cs typeface="Yagut" pitchFamily="2" charset="-78"/>
              </a:rPr>
              <a:t>القرآن العظيم، ابن كثير، ج3، </a:t>
            </a:r>
            <a:r>
              <a:rPr lang="fa-IR" sz="3200" dirty="0">
                <a:solidFill>
                  <a:schemeClr val="dk1"/>
                </a:solidFill>
                <a:cs typeface="Yagut" pitchFamily="2" charset="-78"/>
              </a:rPr>
              <a:t>ص 39</a:t>
            </a:r>
            <a:endParaRPr lang="en-US" sz="3200" dirty="0">
              <a:solidFill>
                <a:schemeClr val="dk1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52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6719999" cy="10080000"/>
          </a:xfrm>
        </p:spPr>
      </p:pic>
    </p:spTree>
    <p:extLst>
      <p:ext uri="{BB962C8B-B14F-4D97-AF65-F5344CB8AC3E}">
        <p14:creationId xmlns:p14="http://schemas.microsoft.com/office/powerpoint/2010/main" val="88478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1.11111E-6 -0.38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7146959" cy="10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"/>
            <a:ext cx="1305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-0.43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173858" cy="10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03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-0.34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868958"/>
          </a:xfrm>
        </p:spPr>
        <p:txBody>
          <a:bodyPr>
            <a:noAutofit/>
          </a:bodyPr>
          <a:lstStyle/>
          <a:p>
            <a:r>
              <a:rPr lang="fa-IR" sz="4000" dirty="0" smtClean="0"/>
              <a:t>درخواست فدك به عنوان ملك شخصي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629000"/>
          </a:xfrm>
        </p:spPr>
        <p:txBody>
          <a:bodyPr>
            <a:noAutofit/>
          </a:bodyPr>
          <a:lstStyle/>
          <a:p>
            <a:r>
              <a:rPr lang="fa-IR" sz="4000" dirty="0" smtClean="0"/>
              <a:t>أَنَّ </a:t>
            </a:r>
            <a:r>
              <a:rPr lang="fa-IR" sz="4000" dirty="0"/>
              <a:t>فَاطِمَةَ رَضِيَ اللَّهُ عَنْهَا قَالَتْ لأَبِي بَكْرٍ الصِّدِّيقِ رَضِيَ اللَّهُ عَنْهُ: أَعْطِنِي فَدَكَ، فَقَدْ جَعَلَهَا رَسُولُ اللَّهِ</a:t>
            </a:r>
            <a:r>
              <a:rPr lang="en-US" sz="4000" b="0" dirty="0">
                <a:sym typeface="Roumouz"/>
              </a:rPr>
              <a:t></a:t>
            </a:r>
            <a:r>
              <a:rPr lang="fa-IR" sz="4000" dirty="0"/>
              <a:t> لِي، فَسَأَلَهَا الْبَيِّنَةَ، فَجَاءَتْ بِأُمِّ أَيْمَنَ، وَرَبَاحٍ مَوْلَى النَّبِيِّ </a:t>
            </a:r>
            <a:r>
              <a:rPr lang="en-US" sz="4000" b="0" dirty="0">
                <a:sym typeface="Roumouz"/>
              </a:rPr>
              <a:t></a:t>
            </a:r>
            <a:r>
              <a:rPr lang="fa-IR" sz="4000" dirty="0"/>
              <a:t> فَشَهِدَا لَهَا بِذَلِكَ، فَقَالَ: إِنَّ هَذَا الأَمْرَ لا تَجُوزُ فِيهِ إِلا شَهَادَةُ رَجُلٍ </a:t>
            </a:r>
            <a:r>
              <a:rPr lang="fa-IR" sz="4000" dirty="0" smtClean="0"/>
              <a:t>وَامْرَأَتَيْنِ.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95536" y="5805263"/>
            <a:ext cx="502894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3200" dirty="0">
                <a:solidFill>
                  <a:schemeClr val="dk1"/>
                </a:solidFill>
                <a:cs typeface="Yagut" pitchFamily="2" charset="-78"/>
              </a:rPr>
              <a:t>فتوح البلدان، البلاذري ، ج 1، ص 44</a:t>
            </a:r>
            <a:endParaRPr lang="en-US" sz="3200" dirty="0">
              <a:solidFill>
                <a:schemeClr val="dk1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48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</TotalTime>
  <Words>258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PowerPoint Presentation</vt:lpstr>
      <vt:lpstr>فدك ، ملك شخصي صديقه شهيده</vt:lpstr>
      <vt:lpstr>فدك ، مال شخصي رسول خدا بود</vt:lpstr>
      <vt:lpstr>PowerPoint Presentation</vt:lpstr>
      <vt:lpstr>رسول خدا ، فدك را به فاطمه بخشيد</vt:lpstr>
      <vt:lpstr>PowerPoint Presentation</vt:lpstr>
      <vt:lpstr>PowerPoint Presentation</vt:lpstr>
      <vt:lpstr>PowerPoint Presentation</vt:lpstr>
      <vt:lpstr>درخواست فدك به عنوان ملك شخصي</vt:lpstr>
      <vt:lpstr>PowerPoint Presentation</vt:lpstr>
      <vt:lpstr>PowerPoint Presentation</vt:lpstr>
    </vt:vector>
  </TitlesOfParts>
  <Company>Media 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agha</dc:creator>
  <cp:lastModifiedBy>agha</cp:lastModifiedBy>
  <cp:revision>23</cp:revision>
  <dcterms:created xsi:type="dcterms:W3CDTF">2012-04-25T07:41:38Z</dcterms:created>
  <dcterms:modified xsi:type="dcterms:W3CDTF">2012-04-25T14:46:09Z</dcterms:modified>
</cp:coreProperties>
</file>